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74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4F018-3F46-46BD-B559-E23FC3DA9A02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3646D-EEB3-4A6C-A98F-11485DF63B7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331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Eigentlich: In Ausbildung und im beruflichen Umfeld</a:t>
            </a:r>
          </a:p>
          <a:p>
            <a:r>
              <a:rPr lang="de-CH" dirty="0"/>
              <a:t>Privater Träger – Leistungen in Rechnung gestellt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3646D-EEB3-4A6C-A98F-11485DF63B77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954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Ich unterrichte Word für Fortgeschrittene </a:t>
            </a:r>
          </a:p>
          <a:p>
            <a:r>
              <a:rPr lang="de-CH" dirty="0"/>
              <a:t>– natürlich unter Einbezug von Sprachausgabe, Vergrösserung und Braillezeile</a:t>
            </a:r>
          </a:p>
          <a:p>
            <a:r>
              <a:rPr lang="de-CH" dirty="0"/>
              <a:t>– Und Bedienstrategien mit Tastenbefehlen</a:t>
            </a:r>
          </a:p>
          <a:p>
            <a:r>
              <a:rPr lang="de-CH" dirty="0"/>
              <a:t>Aber viel mehr: Kompensatorische Arbeitstechniken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3646D-EEB3-4A6C-A98F-11485DF63B77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291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2733" y="2819856"/>
            <a:ext cx="9279315" cy="238760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629">
                <a:solidFill>
                  <a:schemeClr val="tx2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EA99A7F-0BEF-4A00-BD83-3EE7EACB1D98}"/>
              </a:ext>
            </a:extLst>
          </p:cNvPr>
          <p:cNvCxnSpPr>
            <a:cxnSpLocks/>
          </p:cNvCxnSpPr>
          <p:nvPr/>
        </p:nvCxnSpPr>
        <p:spPr>
          <a:xfrm>
            <a:off x="841766" y="1742912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733" y="2044165"/>
            <a:ext cx="9279315" cy="437689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2200" cap="all" baseline="0">
                <a:latin typeface="Brandon Grotesque Bold" panose="020B0803020203060202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pic>
        <p:nvPicPr>
          <p:cNvPr id="6" name="Grafik 5" descr="SIBU-Logo">
            <a:extLst>
              <a:ext uri="{FF2B5EF4-FFF2-40B4-BE49-F238E27FC236}">
                <a16:creationId xmlns:a16="http://schemas.microsoft.com/office/drawing/2014/main" id="{B0EF6DFB-5D16-4F61-9471-7D1FFF9B11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9" y="617896"/>
            <a:ext cx="2776451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02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49">
          <p15:clr>
            <a:srgbClr val="FBAE40"/>
          </p15:clr>
        </p15:guide>
        <p15:guide id="3" pos="2526">
          <p15:clr>
            <a:srgbClr val="FBAE40"/>
          </p15:clr>
        </p15:guide>
        <p15:guide id="4" pos="4703">
          <p15:clr>
            <a:srgbClr val="FBAE40"/>
          </p15:clr>
        </p15:guide>
        <p15:guide id="5" pos="85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63" y="2253840"/>
            <a:ext cx="8041108" cy="777359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177">
                <a:solidFill>
                  <a:schemeClr val="tx1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7C01C63-6FFE-41C8-B815-EEBD2DF3F0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8163" y="1828994"/>
            <a:ext cx="8041108" cy="424845"/>
          </a:xfrm>
        </p:spPr>
        <p:txBody>
          <a:bodyPr>
            <a:normAutofit/>
          </a:bodyPr>
          <a:lstStyle>
            <a:lvl1pPr marL="0" indent="0">
              <a:buNone/>
              <a:defRPr sz="1452" cap="all" baseline="0">
                <a:latin typeface="Brandon Grotesque Bold" panose="020B0803020203060202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3281385"/>
            <a:ext cx="8041108" cy="3130299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52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732" y="1864843"/>
            <a:ext cx="8046539" cy="4409205"/>
          </a:xfrm>
        </p:spPr>
        <p:txBody>
          <a:bodyPr anchor="t" anchorCtr="0">
            <a:normAutofit/>
          </a:bodyPr>
          <a:lstStyle>
            <a:lvl1pPr>
              <a:defRPr sz="2177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163" y="1440000"/>
            <a:ext cx="8041108" cy="424843"/>
          </a:xfrm>
        </p:spPr>
        <p:txBody>
          <a:bodyPr>
            <a:noAutofit/>
          </a:bodyPr>
          <a:lstStyle>
            <a:lvl1pPr marL="0" indent="0">
              <a:buNone/>
              <a:defRPr sz="1452" cap="all" baseline="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  <a:lvl2pPr marL="4572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FC4BEAE-71F5-4AED-B0D7-3EB5E1169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908B1-F129-44A9-A7C6-9030D5461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BBA123E-3DD1-41BC-AE45-C1EB4B40D8B4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017074F0-4486-450F-9C10-3451D3D5AC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37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6">
          <p15:clr>
            <a:srgbClr val="FBAE40"/>
          </p15:clr>
        </p15:guide>
        <p15:guide id="2" pos="4703">
          <p15:clr>
            <a:srgbClr val="FBAE40"/>
          </p15:clr>
        </p15:guide>
        <p15:guide id="3" pos="859">
          <p15:clr>
            <a:srgbClr val="FBAE40"/>
          </p15:clr>
        </p15:guide>
        <p15:guide id="4" orient="horz" pos="2381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1270">
          <p15:clr>
            <a:srgbClr val="FBAE40"/>
          </p15:clr>
        </p15:guide>
        <p15:guide id="7" pos="419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tertitel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7C01C63-6FFE-41C8-B815-EEBD2DF3F0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8163" y="1440000"/>
            <a:ext cx="8041108" cy="424845"/>
          </a:xfrm>
        </p:spPr>
        <p:txBody>
          <a:bodyPr>
            <a:normAutofit/>
          </a:bodyPr>
          <a:lstStyle>
            <a:lvl1pPr marL="0" indent="0">
              <a:buNone/>
              <a:defRPr sz="1452" cap="all" baseline="0">
                <a:latin typeface="Brandon Grotesque Bold" panose="020B0803020203060202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  <p:sp>
        <p:nvSpPr>
          <p:cNvPr id="10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1864845"/>
            <a:ext cx="8041108" cy="4546838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66931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1826156"/>
            <a:ext cx="8041108" cy="4585529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8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ld klein_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13840" y="1828992"/>
            <a:ext cx="5705429" cy="4582693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C3A1872-9617-42D7-91A9-D8392E180F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78162" y="1828991"/>
            <a:ext cx="2179535" cy="1794728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9C9ADCE-5B81-450B-B440-B13B1F657A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18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6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gross_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804997" y="1828992"/>
            <a:ext cx="3308843" cy="4582693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C3A1872-9617-42D7-91A9-D8392E180F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78162" y="1828994"/>
            <a:ext cx="4548804" cy="3665843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E76699E-138A-46B5-8B8E-9A364FF0E0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9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00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76" y="1199146"/>
            <a:ext cx="9355015" cy="777359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000" baseline="0">
                <a:solidFill>
                  <a:schemeClr val="tx1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de-AT" noProof="0" dirty="0"/>
              <a:t>Mastertitelformat bearbeiten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97976" y="2199894"/>
            <a:ext cx="9355015" cy="4211791"/>
          </a:xfrm>
        </p:spPr>
        <p:txBody>
          <a:bodyPr rIns="0"/>
          <a:lstStyle/>
          <a:p>
            <a:pPr lvl="0"/>
            <a:r>
              <a:rPr lang="de-AT" noProof="0" dirty="0"/>
              <a:t>Mastertextformat bearbeiten</a:t>
            </a:r>
          </a:p>
          <a:p>
            <a:pPr lvl="1"/>
            <a:r>
              <a:rPr lang="de-AT" noProof="0" dirty="0"/>
              <a:t>Zweite Ebene</a:t>
            </a:r>
          </a:p>
          <a:p>
            <a:pPr lvl="2"/>
            <a:r>
              <a:rPr lang="de-AT" noProof="0" dirty="0"/>
              <a:t>Dritte Ebene</a:t>
            </a:r>
          </a:p>
          <a:p>
            <a:pPr lvl="3"/>
            <a:r>
              <a:rPr lang="de-AT" noProof="0" dirty="0"/>
              <a:t>Vierte Ebene</a:t>
            </a:r>
          </a:p>
          <a:p>
            <a:pPr lvl="4"/>
            <a:r>
              <a:rPr lang="de-AT" noProof="0" dirty="0"/>
              <a:t>Fünfte Ebene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7976" y="6513764"/>
            <a:ext cx="7403124" cy="21255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500" baseline="0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88500" y="6513763"/>
            <a:ext cx="1181100" cy="198786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500" baseline="0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1" name="Grafik 10" descr="SIBU-.Logo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72950"/>
            <a:ext cx="1263535" cy="39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84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732" y="1245149"/>
            <a:ext cx="8046539" cy="5028900"/>
          </a:xfrm>
        </p:spPr>
        <p:txBody>
          <a:bodyPr anchor="t" anchorCtr="0">
            <a:normAutofit/>
          </a:bodyPr>
          <a:lstStyle>
            <a:lvl1pPr>
              <a:defRPr sz="25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FC4BEAE-71F5-4AED-B0D7-3EB5E1169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908B1-F129-44A9-A7C6-9030D5461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BBA123E-3DD1-41BC-AE45-C1EB4B40D8B4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017074F0-4486-450F-9C10-3451D3D5AC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69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6">
          <p15:clr>
            <a:srgbClr val="FBAE40"/>
          </p15:clr>
        </p15:guide>
        <p15:guide id="2" pos="4703">
          <p15:clr>
            <a:srgbClr val="FBAE40"/>
          </p15:clr>
        </p15:guide>
        <p15:guide id="3" pos="859">
          <p15:clr>
            <a:srgbClr val="FBAE40"/>
          </p15:clr>
        </p15:guide>
        <p15:guide id="4" orient="horz" pos="2381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1270">
          <p15:clr>
            <a:srgbClr val="FBAE40"/>
          </p15:clr>
        </p15:guide>
        <p15:guide id="7" pos="419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tertitel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7C01C63-6FFE-41C8-B815-EEBD2DF3F0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5446" y="1440000"/>
            <a:ext cx="8041108" cy="424845"/>
          </a:xfrm>
        </p:spPr>
        <p:txBody>
          <a:bodyPr>
            <a:normAutofit/>
          </a:bodyPr>
          <a:lstStyle>
            <a:lvl1pPr marL="0" indent="0">
              <a:buNone/>
              <a:defRPr sz="1452" cap="all" baseline="0">
                <a:latin typeface="Brandon Grotesque Bold" panose="020B0803020203060202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  <p:sp>
        <p:nvSpPr>
          <p:cNvPr id="10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1864845"/>
            <a:ext cx="8041108" cy="4546838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0608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1826156"/>
            <a:ext cx="8041108" cy="4585529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92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ld klein_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13840" y="1828992"/>
            <a:ext cx="5705429" cy="4582693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C3A1872-9617-42D7-91A9-D8392E180F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78162" y="1828991"/>
            <a:ext cx="2179535" cy="1794728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9C9ADCE-5B81-450B-B440-B13B1F657A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88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6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gross_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804997" y="1828992"/>
            <a:ext cx="3308843" cy="4582693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C3A1872-9617-42D7-91A9-D8392E180F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78162" y="1828994"/>
            <a:ext cx="4548804" cy="3665843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E76699E-138A-46B5-8B8E-9A364FF0E0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72950"/>
            <a:ext cx="1263535" cy="39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36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26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2733" y="2819856"/>
            <a:ext cx="9279315" cy="238760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629">
                <a:solidFill>
                  <a:schemeClr val="tx2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EA99A7F-0BEF-4A00-BD83-3EE7EACB1D98}"/>
              </a:ext>
            </a:extLst>
          </p:cNvPr>
          <p:cNvCxnSpPr>
            <a:cxnSpLocks/>
          </p:cNvCxnSpPr>
          <p:nvPr/>
        </p:nvCxnSpPr>
        <p:spPr>
          <a:xfrm>
            <a:off x="841766" y="1742912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733" y="2044165"/>
            <a:ext cx="9279315" cy="437689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452" cap="all" baseline="0">
                <a:latin typeface="Brandon Grotesque Bold" panose="020B0803020203060202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0EF6DFB-5D16-4F61-9471-7D1FFF9B11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9" y="617896"/>
            <a:ext cx="3167315" cy="78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10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49">
          <p15:clr>
            <a:srgbClr val="FBAE40"/>
          </p15:clr>
        </p15:guide>
        <p15:guide id="3" pos="2526">
          <p15:clr>
            <a:srgbClr val="FBAE40"/>
          </p15:clr>
        </p15:guide>
        <p15:guide id="4" pos="4703">
          <p15:clr>
            <a:srgbClr val="FBAE40"/>
          </p15:clr>
        </p15:guide>
        <p15:guide id="5" pos="8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8163" y="365128"/>
            <a:ext cx="9275639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AT" noProof="0" dirty="0"/>
              <a:t>Mastertitelformat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163" y="1825625"/>
            <a:ext cx="9275639" cy="43513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e-AT" noProof="0" dirty="0"/>
              <a:t>Mastertextformat bearbeiten</a:t>
            </a:r>
          </a:p>
          <a:p>
            <a:pPr lvl="1"/>
            <a:r>
              <a:rPr lang="de-AT" noProof="0" dirty="0"/>
              <a:t>Zweite Ebene</a:t>
            </a:r>
          </a:p>
          <a:p>
            <a:pPr lvl="2"/>
            <a:r>
              <a:rPr lang="de-AT" noProof="0" dirty="0"/>
              <a:t>Dritte Ebene</a:t>
            </a:r>
          </a:p>
          <a:p>
            <a:pPr lvl="3"/>
            <a:r>
              <a:rPr lang="de-AT" noProof="0" dirty="0"/>
              <a:t>Vierte Ebene</a:t>
            </a:r>
          </a:p>
          <a:p>
            <a:pPr lvl="4"/>
            <a:r>
              <a:rPr lang="de-AT" noProof="0" dirty="0"/>
              <a:t>Fünfte Ebene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E99DA41-95D9-47D4-A747-BDCC58C48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8161" y="6659216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endParaRPr lang="de-CH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16364ED-C796-43B9-88C7-6E769673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3B7C995-35D7-491B-8E1A-4866DEEF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108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defTabSz="914406" rtl="0" eaLnBrk="1" latinLnBrk="0" hangingPunct="1">
        <a:lnSpc>
          <a:spcPct val="100000"/>
        </a:lnSpc>
        <a:spcBef>
          <a:spcPct val="0"/>
        </a:spcBef>
        <a:buNone/>
        <a:defRPr sz="2500" kern="1200" baseline="0">
          <a:solidFill>
            <a:schemeClr val="tx2"/>
          </a:solidFill>
          <a:latin typeface="Futura Std Book" panose="020B0502020204020303" pitchFamily="34" charset="0"/>
          <a:ea typeface="+mj-ea"/>
          <a:cs typeface="+mj-cs"/>
        </a:defRPr>
      </a:lvl1pPr>
    </p:titleStyle>
    <p:bodyStyle>
      <a:lvl1pPr marL="0" indent="0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Font typeface="Arial" panose="020B0604020202020204" pitchFamily="34" charset="0"/>
        <a:buNone/>
        <a:defRPr sz="2200" kern="1200" baseline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1pPr>
      <a:lvl2pPr marL="243391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2200" kern="1200" baseline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2pPr>
      <a:lvl3pPr marL="486781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lang="de-DE" sz="2200" kern="1200" baseline="0" dirty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3pPr>
      <a:lvl4pPr marL="730172" indent="-249152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2200" kern="1200" baseline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4pPr>
      <a:lvl5pPr marL="979322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2200" kern="1200" baseline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861">
          <p15:clr>
            <a:srgbClr val="F26B43"/>
          </p15:clr>
        </p15:guide>
        <p15:guide id="3" pos="349">
          <p15:clr>
            <a:srgbClr val="F26B43"/>
          </p15:clr>
        </p15:guide>
        <p15:guide id="4" pos="470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8163" y="365128"/>
            <a:ext cx="9275639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163" y="1825625"/>
            <a:ext cx="9275639" cy="43513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E99DA41-95D9-47D4-A747-BDCC58C48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8161" y="6659216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endParaRPr lang="de-CH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16364ED-C796-43B9-88C7-6E769673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3B7C995-35D7-491B-8E1A-4866DEEF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40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dt="0"/>
  <p:txStyles>
    <p:titleStyle>
      <a:lvl1pPr algn="l" defTabSz="914406" rtl="0" eaLnBrk="1" latinLnBrk="0" hangingPunct="1">
        <a:lnSpc>
          <a:spcPct val="100000"/>
        </a:lnSpc>
        <a:spcBef>
          <a:spcPct val="0"/>
        </a:spcBef>
        <a:buNone/>
        <a:defRPr sz="2177" kern="1200">
          <a:solidFill>
            <a:schemeClr val="tx2"/>
          </a:solidFill>
          <a:latin typeface="Futura Std Book" panose="020B0502020204020303" pitchFamily="34" charset="0"/>
          <a:ea typeface="+mj-ea"/>
          <a:cs typeface="+mj-cs"/>
        </a:defRPr>
      </a:lvl1pPr>
    </p:titleStyle>
    <p:bodyStyle>
      <a:lvl1pPr marL="0" indent="0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Font typeface="Arial" panose="020B0604020202020204" pitchFamily="34" charset="0"/>
        <a:buNone/>
        <a:defRPr sz="1814" kern="120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1pPr>
      <a:lvl2pPr marL="243391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1814" kern="120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2pPr>
      <a:lvl3pPr marL="486781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lang="de-DE" sz="1814" kern="1200" dirty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3pPr>
      <a:lvl4pPr marL="730172" indent="-249152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1814" kern="120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4pPr>
      <a:lvl5pPr marL="979322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1814" kern="120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861">
          <p15:clr>
            <a:srgbClr val="F26B43"/>
          </p15:clr>
        </p15:guide>
        <p15:guide id="3" pos="349">
          <p15:clr>
            <a:srgbClr val="F26B43"/>
          </p15:clr>
        </p15:guide>
        <p15:guide id="4" pos="470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E3131-7CC6-4668-B9ED-249008884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Vivian Aldridge:</a:t>
            </a:r>
            <a:br>
              <a:rPr lang="de-DE" dirty="0"/>
            </a:br>
            <a:br>
              <a:rPr lang="de-DE" sz="1100" dirty="0"/>
            </a:br>
            <a:r>
              <a:rPr lang="de-DE" dirty="0"/>
              <a:t>Die Erstellung barrierefreier Lehrmittel bedarf Kompetenzen – </a:t>
            </a:r>
            <a:br>
              <a:rPr lang="de-DE" dirty="0"/>
            </a:br>
            <a:r>
              <a:rPr lang="de-DE" dirty="0"/>
              <a:t>und wie ist es bei deren Nutzung?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E478DD3-828D-4626-B4AF-BFA8652E6A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«Neue digitale Wege» | Wien | 23.03.2023</a:t>
            </a:r>
          </a:p>
        </p:txBody>
      </p:sp>
    </p:spTree>
    <p:extLst>
      <p:ext uri="{BB962C8B-B14F-4D97-AF65-F5344CB8AC3E}">
        <p14:creationId xmlns:p14="http://schemas.microsoft.com/office/powerpoint/2010/main" val="149289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51DE3-C3BA-5EF9-12AF-9ECA1593D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Finden von Dokumenten, Seiten und Textstellen</a:t>
            </a:r>
            <a:br>
              <a:rPr lang="de-DE" dirty="0"/>
            </a:b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26B369-B0EB-34D3-44DC-2BC7640A410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numCol="3" spcCol="1080000"/>
          <a:lstStyle/>
          <a:p>
            <a:r>
              <a:rPr lang="de-CH" dirty="0">
                <a:solidFill>
                  <a:srgbClr val="C00000"/>
                </a:solidFill>
              </a:rPr>
              <a:t>Öffnet das Buch auf Seite 34!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>
                <a:solidFill>
                  <a:srgbClr val="0070C0"/>
                </a:solidFill>
              </a:rPr>
              <a:t>Im Kästchen auf Seite 72 wird erklärt ….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>
                <a:solidFill>
                  <a:srgbClr val="00B050"/>
                </a:solidFill>
              </a:rPr>
              <a:t>Schaut euch auf Seite 28 die zweite Tabelle an!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>
                <a:solidFill>
                  <a:schemeClr val="accent6">
                    <a:lumMod val="50000"/>
                  </a:schemeClr>
                </a:solidFill>
              </a:rPr>
              <a:t>Aufgabe 1 von Kapitel 3.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>
                <a:solidFill>
                  <a:srgbClr val="C00000"/>
                </a:solidFill>
              </a:rPr>
              <a:t>Schlag es im Sachverzeichnis nach!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91F9C2-5A5F-D4A4-00AB-789E1387E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3AE6CB-08CD-5550-A1F9-8BA26045B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05622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16A8B-8A0F-8832-5E22-DC0842D8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Wissen um Umgang mit bestimmten Strukturen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AFD75D-A6A4-C0AA-A3B9-3120BFD312C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88144" y="2209726"/>
            <a:ext cx="9355015" cy="4211791"/>
          </a:xfrm>
        </p:spPr>
        <p:txBody>
          <a:bodyPr numCol="2">
            <a:normAutofit/>
          </a:bodyPr>
          <a:lstStyle/>
          <a:p>
            <a:endParaRPr lang="de-CH" dirty="0"/>
          </a:p>
          <a:p>
            <a:endParaRPr lang="de-CH" dirty="0"/>
          </a:p>
          <a:p>
            <a:r>
              <a:rPr lang="de-CH" dirty="0"/>
              <a:t>Tabellen</a:t>
            </a:r>
          </a:p>
          <a:p>
            <a:pPr>
              <a:tabLst>
                <a:tab pos="5467350" algn="l"/>
              </a:tabLst>
            </a:pPr>
            <a:r>
              <a:rPr lang="de-CH" dirty="0"/>
              <a:t>	</a:t>
            </a:r>
          </a:p>
          <a:p>
            <a:endParaRPr lang="de-CH" dirty="0"/>
          </a:p>
          <a:p>
            <a:pPr>
              <a:tabLst>
                <a:tab pos="1071563" algn="l"/>
              </a:tabLst>
            </a:pPr>
            <a:endParaRPr lang="de-CH" dirty="0"/>
          </a:p>
          <a:p>
            <a:pPr>
              <a:tabLst>
                <a:tab pos="1071563" algn="l"/>
              </a:tabLst>
            </a:pPr>
            <a:r>
              <a:rPr lang="de-CH" dirty="0"/>
              <a:t>	Grafiken</a:t>
            </a:r>
          </a:p>
          <a:p>
            <a:pPr>
              <a:tabLst>
                <a:tab pos="2152650" algn="l"/>
                <a:tab pos="6370638" algn="l"/>
              </a:tabLst>
            </a:pPr>
            <a:endParaRPr lang="de-CH" dirty="0"/>
          </a:p>
          <a:p>
            <a:pPr>
              <a:tabLst>
                <a:tab pos="2152650" algn="l"/>
                <a:tab pos="6370638" algn="l"/>
              </a:tabLst>
            </a:pPr>
            <a:endParaRPr lang="de-CH" dirty="0"/>
          </a:p>
          <a:p>
            <a:pPr>
              <a:tabLst>
                <a:tab pos="2152650" algn="l"/>
                <a:tab pos="6370638" algn="l"/>
              </a:tabLst>
            </a:pPr>
            <a:r>
              <a:rPr lang="de-CH" dirty="0"/>
              <a:t>	</a:t>
            </a:r>
          </a:p>
          <a:p>
            <a:pPr>
              <a:tabLst>
                <a:tab pos="2152650" algn="l"/>
                <a:tab pos="6370638" algn="l"/>
              </a:tabLst>
            </a:pPr>
            <a:r>
              <a:rPr lang="de-CH" dirty="0"/>
              <a:t>	Fußnoten</a:t>
            </a:r>
          </a:p>
          <a:p>
            <a:pPr>
              <a:tabLst>
                <a:tab pos="6370638" algn="l"/>
              </a:tabLst>
            </a:pPr>
            <a:r>
              <a:rPr lang="de-CH" dirty="0"/>
              <a:t>	</a:t>
            </a:r>
          </a:p>
          <a:p>
            <a:pPr>
              <a:tabLst>
                <a:tab pos="6370638" algn="l"/>
              </a:tabLst>
            </a:pPr>
            <a:r>
              <a:rPr lang="de-CH" dirty="0"/>
              <a:t>Nummerierte Überschriften</a:t>
            </a:r>
          </a:p>
          <a:p>
            <a:pPr>
              <a:tabLst>
                <a:tab pos="6370638" algn="l"/>
              </a:tabLst>
            </a:pPr>
            <a:r>
              <a:rPr lang="de-CH" dirty="0"/>
              <a:t>	 </a:t>
            </a:r>
          </a:p>
          <a:p>
            <a:pPr>
              <a:tabLst>
                <a:tab pos="6370638" algn="l"/>
              </a:tabLst>
            </a:pPr>
            <a:endParaRPr lang="de-CH" dirty="0"/>
          </a:p>
          <a:p>
            <a:pPr>
              <a:tabLst>
                <a:tab pos="6370638" algn="l"/>
              </a:tabLst>
            </a:pPr>
            <a:endParaRPr lang="de-CH" dirty="0"/>
          </a:p>
          <a:p>
            <a:pPr>
              <a:tabLst>
                <a:tab pos="1071563" algn="l"/>
                <a:tab pos="6370638" algn="l"/>
              </a:tabLst>
            </a:pPr>
            <a:r>
              <a:rPr lang="de-CH" dirty="0"/>
              <a:t>	Inhaltsverzeichnisse</a:t>
            </a:r>
          </a:p>
          <a:p>
            <a:pPr>
              <a:tabLst>
                <a:tab pos="1071563" algn="l"/>
                <a:tab pos="6370638" algn="l"/>
              </a:tabLst>
            </a:pPr>
            <a:endParaRPr lang="de-CH" dirty="0"/>
          </a:p>
          <a:p>
            <a:pPr>
              <a:tabLst>
                <a:tab pos="1071563" algn="l"/>
                <a:tab pos="6370638" algn="l"/>
              </a:tabLst>
            </a:pPr>
            <a:endParaRPr lang="de-CH" dirty="0"/>
          </a:p>
          <a:p>
            <a:pPr>
              <a:tabLst>
                <a:tab pos="1071563" algn="l"/>
                <a:tab pos="6370638" algn="l"/>
              </a:tabLst>
            </a:pPr>
            <a:endParaRPr lang="de-CH" dirty="0"/>
          </a:p>
          <a:p>
            <a:pPr>
              <a:tabLst>
                <a:tab pos="2152650" algn="l"/>
                <a:tab pos="6370638" algn="l"/>
              </a:tabLst>
            </a:pPr>
            <a:r>
              <a:rPr lang="de-CH" dirty="0"/>
              <a:t>	Textrahmen</a:t>
            </a:r>
          </a:p>
          <a:p>
            <a:pPr>
              <a:tabLst>
                <a:tab pos="6370638" algn="l"/>
              </a:tabLst>
            </a:pP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264511-A850-61A0-5E52-4D904725A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D40164-0E52-8E0F-A505-6C3A5E17F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8696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565E-4DC6-AC0B-0621-2BFA9963B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Wissen um weitere Zugangsmöglichkeiten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FAF741-6DEE-F608-47A7-B38DAABFFCD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de-CH" b="1" dirty="0"/>
              <a:t>5 Fragen</a:t>
            </a:r>
          </a:p>
          <a:p>
            <a:pPr algn="ctr"/>
            <a:endParaRPr lang="de-CH" dirty="0"/>
          </a:p>
          <a:p>
            <a:pPr algn="ctr"/>
            <a:r>
              <a:rPr lang="de-CH" dirty="0"/>
              <a:t>Was käme für mich überhaupt in Frage?</a:t>
            </a:r>
          </a:p>
          <a:p>
            <a:pPr algn="ctr"/>
            <a:endParaRPr lang="de-CH" dirty="0"/>
          </a:p>
          <a:p>
            <a:pPr algn="ctr"/>
            <a:r>
              <a:rPr lang="de-CH" dirty="0"/>
              <a:t>Was wäre für mich wirklich gut?</a:t>
            </a:r>
          </a:p>
          <a:p>
            <a:pPr algn="ctr"/>
            <a:endParaRPr lang="de-CH" dirty="0"/>
          </a:p>
          <a:p>
            <a:pPr algn="ctr"/>
            <a:r>
              <a:rPr lang="de-CH" dirty="0"/>
              <a:t>Was gibt es schon?</a:t>
            </a:r>
          </a:p>
          <a:p>
            <a:pPr algn="ctr"/>
            <a:endParaRPr lang="de-CH" dirty="0"/>
          </a:p>
          <a:p>
            <a:pPr algn="ctr"/>
            <a:r>
              <a:rPr lang="de-CH" dirty="0"/>
              <a:t>Was könnte ich selber tun?</a:t>
            </a:r>
          </a:p>
          <a:p>
            <a:pPr algn="ctr"/>
            <a:endParaRPr lang="de-CH" dirty="0"/>
          </a:p>
          <a:p>
            <a:pPr algn="ctr"/>
            <a:r>
              <a:rPr lang="de-CH" dirty="0"/>
              <a:t>Wer könnte es für mich zugänglich machen?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F0450D-2C2A-DD3D-367C-6A12580EB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4F509D-1AAD-D62C-3504-EEE4F5686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9017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0E8A5-F7EF-2BD5-DDCA-01C39A0E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Beispiel PowerPoint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32D44A-6832-DFA5-14BB-4BCE073C82E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Wie komme ich zur Präsentation?</a:t>
            </a:r>
          </a:p>
          <a:p>
            <a:endParaRPr lang="de-CH" dirty="0"/>
          </a:p>
          <a:p>
            <a:r>
              <a:rPr lang="de-CH" dirty="0"/>
              <a:t>In welchem Format kann ich sie gut handhaben?</a:t>
            </a:r>
          </a:p>
          <a:p>
            <a:endParaRPr lang="de-CH" dirty="0"/>
          </a:p>
          <a:p>
            <a:r>
              <a:rPr lang="de-CH" dirty="0"/>
              <a:t>Wie mache ich Notizen dazu?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3E0460-7D7B-3F57-E732-49CD00BC5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29AE01-5236-A665-7952-F878E0396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71054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16665-776A-4EA2-8C3E-B01F3D30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Sonderfall Suchen und Finden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3DF2FF-45DB-4D49-88ED-0627945E397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algn="ctr"/>
            <a:endParaRPr lang="de-CH" sz="3000" dirty="0"/>
          </a:p>
          <a:p>
            <a:pPr algn="ctr"/>
            <a:r>
              <a:rPr lang="de-CH" sz="4000" dirty="0"/>
              <a:t>Suche in Word/PDF</a:t>
            </a:r>
          </a:p>
          <a:p>
            <a:pPr algn="ctr"/>
            <a:endParaRPr lang="de-CH" dirty="0"/>
          </a:p>
          <a:p>
            <a:pPr algn="ctr"/>
            <a:r>
              <a:rPr lang="de-CH" sz="6000" dirty="0">
                <a:latin typeface="Calibri" panose="020F0502020204030204" pitchFamily="34" charset="0"/>
                <a:cs typeface="Calibri" panose="020F0502020204030204" pitchFamily="34" charset="0"/>
              </a:rPr>
              <a:t>≠</a:t>
            </a:r>
            <a:endParaRPr lang="de-CH" sz="6000" dirty="0"/>
          </a:p>
          <a:p>
            <a:pPr algn="ctr"/>
            <a:endParaRPr lang="de-CH" sz="2000" dirty="0"/>
          </a:p>
          <a:p>
            <a:pPr algn="ctr"/>
            <a:r>
              <a:rPr lang="de-CH" sz="4000" dirty="0"/>
              <a:t>Suche mit Suchmaschine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4CE653-71C0-4FB4-843B-E8B5EF5EA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8C4174C-8ADC-4778-91EB-697507A49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14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08555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DE1C6-E9A9-42F6-911A-4E9DCB2A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Sonderfall Suchen und Finden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38F762-9313-45E2-9334-925793E9141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de-CH" sz="3000" b="1" dirty="0"/>
              <a:t>Gefunden!</a:t>
            </a:r>
          </a:p>
          <a:p>
            <a:pPr algn="ctr"/>
            <a:endParaRPr lang="de-CH" sz="3000" dirty="0"/>
          </a:p>
          <a:p>
            <a:pPr algn="ctr"/>
            <a:r>
              <a:rPr lang="de-CH" sz="3000" dirty="0"/>
              <a:t>Aber:</a:t>
            </a:r>
          </a:p>
          <a:p>
            <a:pPr algn="ctr"/>
            <a:r>
              <a:rPr lang="de-CH" sz="3000" dirty="0"/>
              <a:t>Wie finde ich die Fundstelle?</a:t>
            </a:r>
          </a:p>
          <a:p>
            <a:pPr algn="ctr"/>
            <a:endParaRPr lang="de-CH" sz="3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EBDA41C-066D-4EC8-ACB9-C44701875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B64AB2-EC7D-49C0-B692-74AAE4B75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15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37559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A5C43-3486-47AB-8B84-E743A433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Sonderfall Suchen und Finden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9D9285-005E-4979-AD8B-FA28D3A610C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endParaRPr lang="de-CH" sz="3000" dirty="0"/>
          </a:p>
          <a:p>
            <a:endParaRPr lang="de-CH" sz="3000" dirty="0"/>
          </a:p>
          <a:p>
            <a:pPr marL="1347788"/>
            <a:r>
              <a:rPr lang="de-CH" sz="3000" dirty="0"/>
              <a:t>Sonder</a:t>
            </a:r>
            <a:r>
              <a:rPr lang="de-CH" sz="3000" b="1" dirty="0"/>
              <a:t>sonder</a:t>
            </a:r>
            <a:r>
              <a:rPr lang="de-CH" sz="3000" dirty="0"/>
              <a:t>fall</a:t>
            </a:r>
          </a:p>
          <a:p>
            <a:pPr marL="2419350"/>
            <a:endParaRPr lang="de-CH" sz="3000" dirty="0"/>
          </a:p>
          <a:p>
            <a:pPr marL="4217988">
              <a:tabLst>
                <a:tab pos="4129088" algn="l"/>
              </a:tabLst>
            </a:pPr>
            <a:r>
              <a:rPr lang="de-CH" sz="3000" dirty="0"/>
              <a:t>Lange PDF-Dokumente</a:t>
            </a:r>
          </a:p>
          <a:p>
            <a:endParaRPr lang="de-CH" sz="3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DA785D-AA06-4099-96A2-C83C050B7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3F9EC9-25D5-49F0-9703-CA203F37B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16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54584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983A8-98D5-4636-894A-AF09D9978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Sonderfall Suchen und Finden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0EF93C-985E-4D6E-9A9E-52AC17783E0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anchor="ctr">
            <a:normAutofit/>
          </a:bodyPr>
          <a:lstStyle/>
          <a:p>
            <a:pPr marL="628650">
              <a:tabLst>
                <a:tab pos="4030663" algn="ctr"/>
              </a:tabLst>
            </a:pPr>
            <a:r>
              <a:rPr lang="de-CH" sz="3000" dirty="0"/>
              <a:t>Textmarkierung</a:t>
            </a:r>
          </a:p>
          <a:p>
            <a:pPr marL="895350">
              <a:tabLst>
                <a:tab pos="4030663" algn="ctr"/>
              </a:tabLst>
            </a:pPr>
            <a:endParaRPr lang="de-CH" sz="3000" dirty="0"/>
          </a:p>
          <a:p>
            <a:pPr marL="3854450"/>
            <a:r>
              <a:rPr lang="de-CH" sz="6000" dirty="0">
                <a:latin typeface="Calibri" panose="020F0502020204030204" pitchFamily="34" charset="0"/>
                <a:cs typeface="Calibri" panose="020F0502020204030204" pitchFamily="34" charset="0"/>
              </a:rPr>
              <a:t>↘</a:t>
            </a:r>
          </a:p>
          <a:p>
            <a:pPr>
              <a:tabLst>
                <a:tab pos="4660900" algn="ctr"/>
              </a:tabLst>
            </a:pPr>
            <a:endParaRPr lang="de-CH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00650">
              <a:tabLst>
                <a:tab pos="4660900" algn="ctr"/>
                <a:tab pos="9331325" algn="r"/>
              </a:tabLst>
            </a:pPr>
            <a:r>
              <a:rPr lang="de-CH" sz="3000" dirty="0">
                <a:latin typeface="Calibri" panose="020F0502020204030204" pitchFamily="34" charset="0"/>
                <a:cs typeface="Calibri" panose="020F0502020204030204" pitchFamily="34" charset="0"/>
              </a:rPr>
              <a:t>suchbare «Lesezeichen»</a:t>
            </a:r>
            <a:endParaRPr lang="de-CH" sz="3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3395F0-7E03-44D5-8043-626FF712F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FC91E5-7B37-4BB2-B88C-177F11ED3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17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71031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8130D3-581D-10E1-709A-EF60D0356CC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97976" y="3165987"/>
            <a:ext cx="9355015" cy="3245698"/>
          </a:xfrm>
        </p:spPr>
        <p:txBody>
          <a:bodyPr>
            <a:normAutofit/>
          </a:bodyPr>
          <a:lstStyle/>
          <a:p>
            <a:pPr algn="ctr"/>
            <a:r>
              <a:rPr lang="de-CH" sz="7000" dirty="0"/>
              <a:t>Merci!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401794-9ACB-917C-578D-6A45CB7C9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7CE5ED-00C4-59CA-9A0F-F934C7E4F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18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1061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12231-3644-B425-724F-8A629700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Wo ich Arbeite</a:t>
            </a:r>
          </a:p>
        </p:txBody>
      </p:sp>
      <p:pic>
        <p:nvPicPr>
          <p:cNvPr id="4" name="Inhaltsplatzhalter 4" descr="SIBU-Logo">
            <a:extLst>
              <a:ext uri="{FF2B5EF4-FFF2-40B4-BE49-F238E27FC236}">
                <a16:creationId xmlns:a16="http://schemas.microsoft.com/office/drawing/2014/main" id="{E4D7DF36-B8D8-5F0A-2B41-155D04F00C0B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927" y="2575325"/>
            <a:ext cx="8861018" cy="2772384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CE5AE1-C730-B5FB-478E-CA584C8BC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3EE502-3128-0F96-3AFA-CBB3292C1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131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E691D-2540-F9E3-AE23-FBCDC220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SIBU: Fachbereich Unterstützung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E6516C-12D6-62F5-AE45-4FE221B50D7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de-CH" dirty="0"/>
              <a:t>Unterstützung</a:t>
            </a:r>
          </a:p>
          <a:p>
            <a:pPr lvl="1"/>
            <a:r>
              <a:rPr lang="de-CH" dirty="0"/>
              <a:t>am Arbeitsplatz</a:t>
            </a:r>
          </a:p>
          <a:p>
            <a:pPr lvl="1"/>
            <a:r>
              <a:rPr lang="de-CH" dirty="0"/>
              <a:t>in der Schule/Ausbildung</a:t>
            </a:r>
          </a:p>
          <a:p>
            <a:pPr lvl="1"/>
            <a:r>
              <a:rPr lang="de-CH" dirty="0"/>
              <a:t>im Studium</a:t>
            </a:r>
          </a:p>
          <a:p>
            <a:endParaRPr lang="de-CH" sz="1000" dirty="0"/>
          </a:p>
          <a:p>
            <a:r>
              <a:rPr lang="de-CH" dirty="0"/>
              <a:t>Angebote</a:t>
            </a:r>
          </a:p>
          <a:p>
            <a:pPr lvl="1"/>
            <a:r>
              <a:rPr lang="de-CH" dirty="0"/>
              <a:t>Abklärung und Ausrüstung mit LV- und Informatik-Hilfsmitteln</a:t>
            </a:r>
          </a:p>
          <a:p>
            <a:pPr lvl="1"/>
            <a:r>
              <a:rPr lang="de-CH" dirty="0"/>
              <a:t>Situationsbezogene Einführung in die Arbeit am Computer</a:t>
            </a:r>
          </a:p>
          <a:p>
            <a:pPr lvl="1"/>
            <a:r>
              <a:rPr lang="de-CH" dirty="0"/>
              <a:t>Begleitung am Arbeitsplatz: </a:t>
            </a:r>
            <a:r>
              <a:rPr lang="de-CH" dirty="0" err="1"/>
              <a:t>Supported</a:t>
            </a:r>
            <a:r>
              <a:rPr lang="de-CH" dirty="0"/>
              <a:t> </a:t>
            </a:r>
            <a:r>
              <a:rPr lang="de-CH" dirty="0" err="1"/>
              <a:t>employment</a:t>
            </a:r>
            <a:endParaRPr lang="de-CH" dirty="0"/>
          </a:p>
          <a:p>
            <a:pPr lvl="1"/>
            <a:r>
              <a:rPr lang="de-CH" dirty="0"/>
              <a:t>Begleitung in Schule/Ausbildung/Studium: </a:t>
            </a:r>
            <a:r>
              <a:rPr lang="de-CH" dirty="0" err="1"/>
              <a:t>Supported</a:t>
            </a:r>
            <a:r>
              <a:rPr lang="de-CH" dirty="0"/>
              <a:t> </a:t>
            </a:r>
            <a:r>
              <a:rPr lang="de-CH" dirty="0" err="1"/>
              <a:t>education</a:t>
            </a:r>
            <a:endParaRPr lang="de-CH" dirty="0"/>
          </a:p>
          <a:p>
            <a:pPr lvl="1"/>
            <a:r>
              <a:rPr lang="de-CH" dirty="0"/>
              <a:t>Begleitung im Bewerbungsprozess</a:t>
            </a:r>
          </a:p>
          <a:p>
            <a:pPr lvl="1"/>
            <a:r>
              <a:rPr lang="de-CH" dirty="0"/>
              <a:t>Assessments</a:t>
            </a:r>
          </a:p>
          <a:p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D24455-98AC-3F84-CD24-68F54A042B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E6DF22-8FB7-8691-77DF-A6CF8809B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174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9926A-8CF1-7BAA-A375-25B45AE0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Fachbereich Ausbildung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C5672D-30A4-0E56-342C-3CB404F1BB8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CH" dirty="0"/>
              <a:t>Eckdaten</a:t>
            </a:r>
          </a:p>
          <a:p>
            <a:pPr lvl="1"/>
            <a:r>
              <a:rPr lang="de-CH" dirty="0"/>
              <a:t>Ausbildungs-/Arbeitsalter, 15 – ca. 60 Jahre alt</a:t>
            </a:r>
          </a:p>
          <a:p>
            <a:pPr lvl="1"/>
            <a:r>
              <a:rPr lang="de-CH" dirty="0"/>
              <a:t>Eintritte 4-mal im Jahr</a:t>
            </a:r>
          </a:p>
          <a:p>
            <a:pPr lvl="1"/>
            <a:r>
              <a:rPr lang="de-CH" dirty="0"/>
              <a:t>Aufenthalte in Voll-/Teilzeit von 1 bis manchmal 5 Quartalen</a:t>
            </a:r>
          </a:p>
          <a:p>
            <a:pPr lvl="1"/>
            <a:r>
              <a:rPr lang="de-CH" dirty="0"/>
              <a:t>Sehbeeinträchtigungen von sehr leicht bis vollblind</a:t>
            </a:r>
          </a:p>
          <a:p>
            <a:pPr lvl="1"/>
            <a:r>
              <a:rPr lang="de-CH" dirty="0"/>
              <a:t>Zurzeit &lt; 20 Klientinnen und Klienten, meistens 20 - 30</a:t>
            </a:r>
          </a:p>
          <a:p>
            <a:pPr lvl="1"/>
            <a:endParaRPr lang="de-CH" sz="1000" dirty="0"/>
          </a:p>
          <a:p>
            <a:r>
              <a:rPr lang="de-CH" dirty="0"/>
              <a:t>Angebot</a:t>
            </a:r>
          </a:p>
          <a:p>
            <a:pPr lvl="1"/>
            <a:r>
              <a:rPr lang="de-CH" dirty="0"/>
              <a:t>Sehbehindertentechnische Grundschulung</a:t>
            </a:r>
          </a:p>
          <a:p>
            <a:pPr lvl="1"/>
            <a:r>
              <a:rPr lang="de-CH" dirty="0"/>
              <a:t>Vorbereitung auf berufliche Erstausbildung</a:t>
            </a:r>
          </a:p>
          <a:p>
            <a:pPr lvl="1"/>
            <a:r>
              <a:rPr lang="de-CH" dirty="0"/>
              <a:t>Berufliche Weiterausbildung</a:t>
            </a:r>
          </a:p>
          <a:p>
            <a:pPr lvl="1"/>
            <a:endParaRPr lang="de-CH" dirty="0"/>
          </a:p>
          <a:p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2623D47-7E65-5BF9-72BA-015A30E90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E4A866-79DB-793B-4AB0-50EDF77A0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201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1757C-052D-6684-DC91-3D2D82F6B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Ist das für das heutige Thema relevant?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1C7E01-DDFF-C3F6-157C-ED7D3743DB0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de-CH" dirty="0"/>
              <a:t>Vor dreißig Jahren</a:t>
            </a:r>
          </a:p>
          <a:p>
            <a:pPr lvl="1"/>
            <a:r>
              <a:rPr lang="de-CH" dirty="0"/>
              <a:t>eher längere Aufenthalte – Jahre keine Seltenheit</a:t>
            </a:r>
          </a:p>
          <a:p>
            <a:pPr lvl="1"/>
            <a:r>
              <a:rPr lang="de-CH" dirty="0"/>
              <a:t>eher fachliche Förderung und Unterstützung</a:t>
            </a:r>
          </a:p>
          <a:p>
            <a:pPr lvl="1"/>
            <a:r>
              <a:rPr lang="de-CH" dirty="0"/>
              <a:t>eher an die jeweilige Sehsituation angepasster Fachunterricht</a:t>
            </a:r>
          </a:p>
          <a:p>
            <a:pPr lvl="1"/>
            <a:r>
              <a:rPr lang="de-CH" dirty="0"/>
              <a:t>Fachkanon größtenteils wie in Regelschulen</a:t>
            </a:r>
          </a:p>
          <a:p>
            <a:pPr lvl="1"/>
            <a:endParaRPr lang="de-CH" sz="1000" dirty="0"/>
          </a:p>
          <a:p>
            <a:pPr marL="0" lvl="1" indent="0">
              <a:buNone/>
            </a:pPr>
            <a:r>
              <a:rPr lang="de-CH" dirty="0"/>
              <a:t>Jetzt</a:t>
            </a:r>
          </a:p>
          <a:p>
            <a:pPr lvl="1"/>
            <a:r>
              <a:rPr lang="de-CH" dirty="0"/>
              <a:t>kürzere Aufenthalte – meistens 2 – 3 Quartale</a:t>
            </a:r>
          </a:p>
          <a:p>
            <a:pPr lvl="1"/>
            <a:r>
              <a:rPr lang="de-CH" dirty="0"/>
              <a:t>vor allem arbeitstechnische Vorbereitung auf Ausbildung/Arbeit</a:t>
            </a:r>
          </a:p>
          <a:p>
            <a:pPr lvl="1"/>
            <a:r>
              <a:rPr lang="de-CH" dirty="0"/>
              <a:t>Weniger reiner Fachunterricht</a:t>
            </a:r>
          </a:p>
          <a:p>
            <a:pPr lvl="1"/>
            <a:r>
              <a:rPr lang="de-CH" dirty="0"/>
              <a:t>alle Lehrpersonen verstehen arbeitstechnische Vermittlung als zentrale Aufgabe</a:t>
            </a:r>
          </a:p>
          <a:p>
            <a:pPr lvl="1"/>
            <a:r>
              <a:rPr lang="de-CH" dirty="0"/>
              <a:t>mehr sehbeeinträchtigungsspezifische Unterrichtsfächer</a:t>
            </a:r>
          </a:p>
          <a:p>
            <a:pPr lvl="1"/>
            <a:endParaRPr lang="de-CH" dirty="0"/>
          </a:p>
          <a:p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53F0FB-02CA-941B-5DF7-0903A5B0F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F668AB4-EE4E-4716-28DB-8A064C6C8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150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DFBE23-2251-F427-B3E4-153E9688F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Fach „Kompensatorische Arbeitstechniken“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35634-65FF-FDA5-940E-F0D2565E125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AT" dirty="0"/>
              <a:t>KAT 1</a:t>
            </a:r>
          </a:p>
          <a:p>
            <a:pPr lvl="1"/>
            <a:r>
              <a:rPr lang="de-AT" dirty="0"/>
              <a:t>Persönliche Ressourcen, Lesen, Notieren, Ordnen und Finden</a:t>
            </a:r>
          </a:p>
          <a:p>
            <a:pPr marL="0" lvl="1" indent="0">
              <a:buNone/>
            </a:pPr>
            <a:endParaRPr lang="de-AT" sz="1000" dirty="0"/>
          </a:p>
          <a:p>
            <a:r>
              <a:rPr lang="de-AT" dirty="0"/>
              <a:t>KAT2</a:t>
            </a:r>
          </a:p>
          <a:p>
            <a:pPr lvl="1"/>
            <a:r>
              <a:rPr lang="de-AT" dirty="0"/>
              <a:t>Texterkennung und Erkennungsfehler</a:t>
            </a:r>
          </a:p>
          <a:p>
            <a:pPr lvl="1"/>
            <a:r>
              <a:rPr lang="de-AT" dirty="0"/>
              <a:t>PDF: Direktes Lesen, Konvertieren, Suchen, evtl. Infografiken</a:t>
            </a:r>
          </a:p>
          <a:p>
            <a:pPr lvl="1"/>
            <a:r>
              <a:rPr lang="de-AT" dirty="0"/>
              <a:t>PowerPoint: Lesen, Konvertieren</a:t>
            </a:r>
          </a:p>
          <a:p>
            <a:pPr lvl="1"/>
            <a:r>
              <a:rPr lang="de-AT" dirty="0"/>
              <a:t>Stundenplan, Gerätebedienung, DAISY-Hörbücher</a:t>
            </a:r>
          </a:p>
          <a:p>
            <a:pPr lvl="1"/>
            <a:endParaRPr lang="de-AT" sz="1000" dirty="0"/>
          </a:p>
          <a:p>
            <a:r>
              <a:rPr lang="de-AT" dirty="0"/>
              <a:t>KAT3</a:t>
            </a:r>
          </a:p>
          <a:p>
            <a:pPr lvl="1"/>
            <a:r>
              <a:rPr lang="de-AT" dirty="0"/>
              <a:t>Lehrmittel: Aufbau, Navigation, Strategien – Vor- und Nachteile</a:t>
            </a:r>
          </a:p>
          <a:p>
            <a:pPr lvl="1"/>
            <a:r>
              <a:rPr lang="de-AT" dirty="0"/>
              <a:t>Frontalunterricht: Hilfsmittel, Strategien</a:t>
            </a:r>
          </a:p>
          <a:p>
            <a:pPr lvl="1"/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0FE6AB0-C64E-F3F0-37FA-BD24E287A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859187-4F16-FED8-5A23-477DBFA0B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594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59B42-C405-1439-3D31-19554FC0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Kompetenzen für die Nutzung von Lehrmittel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DA40CF-4A79-CEF7-F0A5-88A178CA0FD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tabLst>
                <a:tab pos="533400" algn="l"/>
              </a:tabLst>
            </a:pPr>
            <a:r>
              <a:rPr lang="de-AT" sz="2500" dirty="0"/>
              <a:t>1.	Flüssiges Lesen</a:t>
            </a:r>
          </a:p>
          <a:p>
            <a:pPr>
              <a:tabLst>
                <a:tab pos="533400" algn="l"/>
              </a:tabLst>
            </a:pPr>
            <a:endParaRPr lang="de-AT" sz="2500" dirty="0"/>
          </a:p>
          <a:p>
            <a:pPr>
              <a:tabLst>
                <a:tab pos="533400" algn="l"/>
              </a:tabLst>
            </a:pPr>
            <a:r>
              <a:rPr lang="de-AT" sz="2500" dirty="0"/>
              <a:t>2.	Dokumente Überblicken – Struktur, Querlesen</a:t>
            </a:r>
          </a:p>
          <a:p>
            <a:pPr>
              <a:tabLst>
                <a:tab pos="533400" algn="l"/>
              </a:tabLst>
            </a:pPr>
            <a:endParaRPr lang="de-AT" sz="2500" dirty="0"/>
          </a:p>
          <a:p>
            <a:pPr>
              <a:tabLst>
                <a:tab pos="533400" algn="l"/>
              </a:tabLst>
            </a:pPr>
            <a:r>
              <a:rPr lang="de-AT" sz="2500" dirty="0"/>
              <a:t>3.	Finden von Dokumenten, Seiten und Textstellen</a:t>
            </a:r>
          </a:p>
          <a:p>
            <a:pPr marL="514350" indent="-514350">
              <a:buAutoNum type="arabicPeriod" startAt="3"/>
              <a:tabLst>
                <a:tab pos="533400" algn="l"/>
              </a:tabLst>
            </a:pPr>
            <a:endParaRPr lang="de-AT" sz="2500" dirty="0"/>
          </a:p>
          <a:p>
            <a:pPr>
              <a:tabLst>
                <a:tab pos="533400" algn="l"/>
              </a:tabLst>
            </a:pPr>
            <a:r>
              <a:rPr lang="de-AT" sz="2500" dirty="0"/>
              <a:t>4.	Wissen um Umgang mit bestimmten Strukturen</a:t>
            </a:r>
          </a:p>
          <a:p>
            <a:pPr>
              <a:tabLst>
                <a:tab pos="533400" algn="l"/>
              </a:tabLst>
            </a:pPr>
            <a:endParaRPr lang="de-AT" sz="2500" dirty="0"/>
          </a:p>
          <a:p>
            <a:pPr>
              <a:tabLst>
                <a:tab pos="533400" algn="l"/>
              </a:tabLst>
            </a:pPr>
            <a:r>
              <a:rPr lang="de-AT" sz="2500" dirty="0"/>
              <a:t>5.	Wissen um weitere Zugangsmöglichkeiten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85576B-F977-C0B7-B001-776C3535E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4202E3-A5B9-6FE5-F1A8-790ADE327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16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43227-DA81-AC51-2F66-676883378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1. Flüssiges Lesen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3C3FED-6F82-E50E-AD0E-B5B8D47C870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sz="2500" dirty="0"/>
              <a:t>„Einen wesentlichen Meilenstein stellt eine Lesegeschwindigkeit von größer oder gleich 150 Wörter pro Minute dar. Erst ab dieser Geschwindigkeit kann man zum Beispiel die Spannung in Texten wahrnehmen.“</a:t>
            </a:r>
          </a:p>
          <a:p>
            <a:pPr>
              <a:buNone/>
            </a:pPr>
            <a:endParaRPr lang="de-AT" sz="1000" dirty="0"/>
          </a:p>
          <a:p>
            <a:pPr>
              <a:buNone/>
            </a:pPr>
            <a:r>
              <a:rPr lang="de-AT" sz="2500" dirty="0"/>
              <a:t>– Webseite des Landesinstituts für Schule, Bremen (2014 - 2023)</a:t>
            </a:r>
          </a:p>
          <a:p>
            <a:pPr>
              <a:buNone/>
            </a:pPr>
            <a:endParaRPr lang="de-AT" sz="2500" dirty="0"/>
          </a:p>
          <a:p>
            <a:pPr>
              <a:buNone/>
            </a:pPr>
            <a:r>
              <a:rPr lang="de-AT" sz="2500" dirty="0"/>
              <a:t>Aber: Stimmt das überhaupt?</a:t>
            </a:r>
          </a:p>
          <a:p>
            <a:pPr>
              <a:buNone/>
            </a:pPr>
            <a:endParaRPr lang="de-AT" sz="2500" dirty="0"/>
          </a:p>
          <a:p>
            <a:pPr>
              <a:buNone/>
            </a:pPr>
            <a:r>
              <a:rPr lang="de-AT" sz="2500" dirty="0"/>
              <a:t>Und: Was heißt das?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60120F-1F4C-CE20-AC37-4D1C8BF10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FA6BA2-5CB5-4531-4967-DAFDE31BE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77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C0333-6885-BD55-0591-2D93E3C8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Dokumente Überblicken – Struktur, Querlesen</a:t>
            </a:r>
            <a:br>
              <a:rPr lang="de-DE" dirty="0"/>
            </a:b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BA760E-14E3-666B-4680-80B6980EC49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CH" dirty="0"/>
              <a:t>Wie lang ist das Dokument?</a:t>
            </a:r>
          </a:p>
          <a:p>
            <a:endParaRPr lang="de-CH" dirty="0"/>
          </a:p>
          <a:p>
            <a:pPr algn="ctr"/>
            <a:r>
              <a:rPr lang="de-CH" dirty="0"/>
              <a:t>Gibt es Überschriften?</a:t>
            </a:r>
          </a:p>
          <a:p>
            <a:pPr algn="ctr"/>
            <a:endParaRPr lang="de-CH" dirty="0"/>
          </a:p>
          <a:p>
            <a:pPr algn="r"/>
            <a:r>
              <a:rPr lang="de-CH" dirty="0"/>
              <a:t>Feinmaschig oder grob strukturiert?</a:t>
            </a:r>
          </a:p>
          <a:p>
            <a:pPr algn="r"/>
            <a:endParaRPr lang="de-CH" dirty="0"/>
          </a:p>
          <a:p>
            <a:pPr algn="ctr"/>
            <a:r>
              <a:rPr lang="de-CH" dirty="0"/>
              <a:t>Einfache Sätze oder schwierige?</a:t>
            </a:r>
          </a:p>
          <a:p>
            <a:pPr algn="r"/>
            <a:endParaRPr lang="de-CH" dirty="0"/>
          </a:p>
          <a:p>
            <a:r>
              <a:rPr lang="de-CH" dirty="0"/>
              <a:t>Kompakt oder locker geschrieben?</a:t>
            </a:r>
          </a:p>
          <a:p>
            <a:endParaRPr lang="de-CH" dirty="0"/>
          </a:p>
          <a:p>
            <a:pPr algn="ctr"/>
            <a:r>
              <a:rPr lang="de-CH" dirty="0"/>
              <a:t>Viele Tabellen, Bilder, … Textfelder?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C58F28-CAB5-BCFB-1ED3-A36EDCF9C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38A64C-BB0B-C99C-E5F1-238E2C87C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81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BH Template">
  <a:themeElements>
    <a:clrScheme name="Benutzerdefiniert 1">
      <a:dk1>
        <a:sysClr val="windowText" lastClr="000000"/>
      </a:dk1>
      <a:lt1>
        <a:sysClr val="window" lastClr="FFFFFF"/>
      </a:lt1>
      <a:dk2>
        <a:srgbClr val="2EB4D3"/>
      </a:dk2>
      <a:lt2>
        <a:srgbClr val="E7E6E6"/>
      </a:lt2>
      <a:accent1>
        <a:srgbClr val="2EB4D3"/>
      </a:accent1>
      <a:accent2>
        <a:srgbClr val="595959"/>
      </a:accent2>
      <a:accent3>
        <a:srgbClr val="7F7F7F"/>
      </a:accent3>
      <a:accent4>
        <a:srgbClr val="A5A5A5"/>
      </a:accent4>
      <a:accent5>
        <a:srgbClr val="81D2E4"/>
      </a:accent5>
      <a:accent6>
        <a:srgbClr val="ABE1ED"/>
      </a:accent6>
      <a:hlink>
        <a:srgbClr val="000000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H Template" id="{E20B9879-3A8C-46F4-A479-534ACF9DACA9}" vid="{A03B17E8-C0DA-4F75-A895-3220BEF8DAAB}"/>
    </a:ext>
  </a:extLst>
</a:theme>
</file>

<file path=ppt/theme/theme2.xml><?xml version="1.0" encoding="utf-8"?>
<a:theme xmlns:a="http://schemas.openxmlformats.org/drawingml/2006/main" name="1_SBH Template">
  <a:themeElements>
    <a:clrScheme name="Benutzerdefiniert 1">
      <a:dk1>
        <a:sysClr val="windowText" lastClr="000000"/>
      </a:dk1>
      <a:lt1>
        <a:sysClr val="window" lastClr="FFFFFF"/>
      </a:lt1>
      <a:dk2>
        <a:srgbClr val="2EB4D3"/>
      </a:dk2>
      <a:lt2>
        <a:srgbClr val="E7E6E6"/>
      </a:lt2>
      <a:accent1>
        <a:srgbClr val="2EB4D3"/>
      </a:accent1>
      <a:accent2>
        <a:srgbClr val="595959"/>
      </a:accent2>
      <a:accent3>
        <a:srgbClr val="7F7F7F"/>
      </a:accent3>
      <a:accent4>
        <a:srgbClr val="A5A5A5"/>
      </a:accent4>
      <a:accent5>
        <a:srgbClr val="81D2E4"/>
      </a:accent5>
      <a:accent6>
        <a:srgbClr val="ABE1ED"/>
      </a:accent6>
      <a:hlink>
        <a:srgbClr val="000000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H Template" id="{BAD68179-2293-472E-BE74-C063F0D7FA30}" vid="{24572976-C503-4754-9CD0-9C680D0BDFBD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SBH Template</Template>
  <TotalTime>0</TotalTime>
  <Words>840</Words>
  <Application>Microsoft Office PowerPoint</Application>
  <PresentationFormat>Breitbild</PresentationFormat>
  <Paragraphs>221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Brandon Grotesque Bold</vt:lpstr>
      <vt:lpstr>Calibri</vt:lpstr>
      <vt:lpstr>Futura Std Book</vt:lpstr>
      <vt:lpstr>SBH Template</vt:lpstr>
      <vt:lpstr>1_SBH Template</vt:lpstr>
      <vt:lpstr>Vivian Aldridge:  Die Erstellung barrierefreier Lehrmittel bedarf Kompetenzen –  und wie ist es bei deren Nutzung?</vt:lpstr>
      <vt:lpstr>Wo ich Arbeite</vt:lpstr>
      <vt:lpstr>SIBU: Fachbereich Unterstützung</vt:lpstr>
      <vt:lpstr>Fachbereich Ausbildung</vt:lpstr>
      <vt:lpstr>Ist das für das heutige Thema relevant?</vt:lpstr>
      <vt:lpstr>Fach „Kompensatorische Arbeitstechniken“</vt:lpstr>
      <vt:lpstr>Kompetenzen für die Nutzung von Lehrmittel</vt:lpstr>
      <vt:lpstr>1. Flüssiges Lesen</vt:lpstr>
      <vt:lpstr>2. Dokumente Überblicken – Struktur, Querlesen </vt:lpstr>
      <vt:lpstr>3. Finden von Dokumenten, Seiten und Textstellen </vt:lpstr>
      <vt:lpstr>4. Wissen um Umgang mit bestimmten Strukturen</vt:lpstr>
      <vt:lpstr>5. Wissen um weitere Zugangsmöglichkeiten</vt:lpstr>
      <vt:lpstr>Beispiel PowerPoint</vt:lpstr>
      <vt:lpstr>Sonderfall Suchen und Finden</vt:lpstr>
      <vt:lpstr>Sonderfall Suchen und Finden</vt:lpstr>
      <vt:lpstr>Sonderfall Suchen und Finden</vt:lpstr>
      <vt:lpstr>Sonderfall Suchen und Finden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Entwicklung Zoomtext 2</dc:title>
  <dc:creator>Boetsch, Andreas</dc:creator>
  <cp:lastModifiedBy>Aldridge Vivian</cp:lastModifiedBy>
  <cp:revision>45</cp:revision>
  <dcterms:created xsi:type="dcterms:W3CDTF">2021-05-19T05:44:00Z</dcterms:created>
  <dcterms:modified xsi:type="dcterms:W3CDTF">2023-03-21T11:31:51Z</dcterms:modified>
</cp:coreProperties>
</file>