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7" r:id="rId10"/>
    <p:sldId id="262" r:id="rId11"/>
    <p:sldId id="266" r:id="rId12"/>
    <p:sldId id="268" r:id="rId13"/>
    <p:sldId id="269" r:id="rId14"/>
    <p:sldId id="270" r:id="rId15"/>
    <p:sldId id="277" r:id="rId16"/>
    <p:sldId id="272" r:id="rId17"/>
    <p:sldId id="275" r:id="rId18"/>
    <p:sldId id="276" r:id="rId19"/>
  </p:sldIdLst>
  <p:sldSz cx="9144000" cy="6858000" type="screen4x3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6" autoAdjust="0"/>
    <p:restoredTop sz="90014" autoAdjust="0"/>
  </p:normalViewPr>
  <p:slideViewPr>
    <p:cSldViewPr>
      <p:cViewPr varScale="1">
        <p:scale>
          <a:sx n="74" d="100"/>
          <a:sy n="74" d="100"/>
        </p:scale>
        <p:origin x="163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E5352-9DDF-4E2D-98D6-08038FFDAE15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C51105-65B8-4F21-84B7-F299552E2AA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11386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7404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27815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646428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60888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3953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69555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979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89939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17519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1783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95502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07297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03069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65936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C51105-65B8-4F21-84B7-F299552E2AAE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6224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 l="-6000" t="-16000" r="-6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55207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740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02306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2425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368152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112568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4680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  <a:noFill/>
        </p:spPr>
        <p:txBody>
          <a:bodyPr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43991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5559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1289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28787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16353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392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64594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96855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8C63C-03C3-45AB-88F8-5DBC97409D76}" type="datetimeFigureOut">
              <a:rPr lang="de-CH" smtClean="0"/>
              <a:t>22.03.2023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3337D-5617-45C4-A0A0-09C42E6D4BE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19257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3886" y="0"/>
            <a:ext cx="9252520" cy="6858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de-CH" sz="10000" dirty="0"/>
              <a:t>Lese-</a:t>
            </a:r>
            <a:br>
              <a:rPr lang="de-CH" sz="10000" dirty="0"/>
            </a:br>
            <a:r>
              <a:rPr lang="de-CH" sz="7000" dirty="0" err="1"/>
              <a:t>geschwindigkeit</a:t>
            </a:r>
            <a:br>
              <a:rPr lang="de-CH" sz="7000" dirty="0"/>
            </a:br>
            <a:endParaRPr lang="de-CH" sz="4000" dirty="0"/>
          </a:p>
        </p:txBody>
      </p:sp>
      <p:sp>
        <p:nvSpPr>
          <p:cNvPr id="4" name="Ellipse 3"/>
          <p:cNvSpPr/>
          <p:nvPr/>
        </p:nvSpPr>
        <p:spPr>
          <a:xfrm>
            <a:off x="1187624" y="1700808"/>
            <a:ext cx="6912768" cy="3744416"/>
          </a:xfrm>
          <a:prstGeom prst="ellipse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Textfeld 2"/>
          <p:cNvSpPr txBox="1"/>
          <p:nvPr/>
        </p:nvSpPr>
        <p:spPr>
          <a:xfrm>
            <a:off x="6084168" y="6151983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Vivian Aldridge, 03.02.2014</a:t>
            </a:r>
          </a:p>
        </p:txBody>
      </p:sp>
    </p:spTree>
    <p:extLst>
      <p:ext uri="{BB962C8B-B14F-4D97-AF65-F5344CB8AC3E}">
        <p14:creationId xmlns:p14="http://schemas.microsoft.com/office/powerpoint/2010/main" val="253995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146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de-CH" sz="800" dirty="0"/>
            </a:br>
            <a:r>
              <a:rPr lang="de-CH" dirty="0"/>
              <a:t>Amerikanische Verhältnisse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b="1" dirty="0"/>
              <a:t>	Klasse	Laut	Leise</a:t>
            </a:r>
          </a:p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dirty="0"/>
              <a:t>	1	53	80</a:t>
            </a:r>
          </a:p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dirty="0"/>
              <a:t>	3	107	138</a:t>
            </a:r>
          </a:p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dirty="0"/>
              <a:t>	5	139	173</a:t>
            </a:r>
          </a:p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dirty="0"/>
              <a:t>	8	151	204</a:t>
            </a:r>
          </a:p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dirty="0"/>
              <a:t>	12	-	250</a:t>
            </a:r>
          </a:p>
          <a:p>
            <a:pPr marL="0" indent="0" fontAlgn="t">
              <a:buNone/>
              <a:tabLst>
                <a:tab pos="2060575" algn="ctr"/>
                <a:tab pos="4217988" algn="ctr"/>
                <a:tab pos="6364288" algn="ctr"/>
              </a:tabLst>
            </a:pPr>
            <a:r>
              <a:rPr lang="de-CH" sz="3900" dirty="0"/>
              <a:t>	Hochschule	-	280</a:t>
            </a:r>
          </a:p>
        </p:txBody>
      </p:sp>
    </p:spTree>
    <p:extLst>
      <p:ext uri="{BB962C8B-B14F-4D97-AF65-F5344CB8AC3E}">
        <p14:creationId xmlns:p14="http://schemas.microsoft.com/office/powerpoint/2010/main" val="283838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de-CH" sz="800" dirty="0"/>
            </a:br>
            <a:r>
              <a:rPr lang="de-CH" dirty="0"/>
              <a:t>Vollgequatscht!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0725" indent="0">
              <a:buNone/>
              <a:tabLst>
                <a:tab pos="5921375" algn="l"/>
              </a:tabLst>
            </a:pPr>
            <a:r>
              <a:rPr lang="de-CH" sz="3900" b="1" dirty="0"/>
              <a:t>Steffi, ZoomText</a:t>
            </a:r>
          </a:p>
          <a:p>
            <a:pPr marL="2868613" indent="0">
              <a:buNone/>
            </a:pPr>
            <a:r>
              <a:rPr lang="de-CH" sz="3900" dirty="0"/>
              <a:t>Standard	150</a:t>
            </a:r>
          </a:p>
          <a:p>
            <a:pPr marL="720725" indent="0">
              <a:buNone/>
              <a:tabLst>
                <a:tab pos="5921375" algn="l"/>
              </a:tabLst>
            </a:pPr>
            <a:r>
              <a:rPr lang="de-CH" sz="3900" b="1" dirty="0"/>
              <a:t>Eloquenz, Jaws</a:t>
            </a:r>
          </a:p>
          <a:p>
            <a:pPr marL="2868613" indent="0">
              <a:buNone/>
              <a:tabLst>
                <a:tab pos="5565775" algn="l"/>
              </a:tabLst>
            </a:pPr>
            <a:r>
              <a:rPr lang="de-CH" sz="3900" dirty="0"/>
              <a:t>Standard	150</a:t>
            </a:r>
          </a:p>
          <a:p>
            <a:pPr marL="2868613" indent="0">
              <a:buNone/>
              <a:tabLst>
                <a:tab pos="5565775" algn="l"/>
              </a:tabLst>
            </a:pPr>
            <a:r>
              <a:rPr lang="de-CH" sz="3900" dirty="0"/>
              <a:t>Vivian	255</a:t>
            </a:r>
          </a:p>
          <a:p>
            <a:pPr marL="2868613" indent="0">
              <a:buNone/>
              <a:tabLst>
                <a:tab pos="5565775" algn="l"/>
              </a:tabLst>
            </a:pPr>
            <a:r>
              <a:rPr lang="de-CH" sz="3900" dirty="0"/>
              <a:t>LP X	310</a:t>
            </a:r>
          </a:p>
          <a:p>
            <a:pPr marL="2868613" indent="0">
              <a:buNone/>
              <a:tabLst>
                <a:tab pos="5565775" algn="l"/>
              </a:tabLst>
            </a:pPr>
            <a:r>
              <a:rPr lang="de-CH" sz="3900" dirty="0"/>
              <a:t>LP Y	360 		</a:t>
            </a:r>
          </a:p>
        </p:txBody>
      </p:sp>
    </p:spTree>
    <p:extLst>
      <p:ext uri="{BB962C8B-B14F-4D97-AF65-F5344CB8AC3E}">
        <p14:creationId xmlns:p14="http://schemas.microsoft.com/office/powerpoint/2010/main" val="16297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de-CH" sz="700" dirty="0"/>
            </a:br>
            <a:r>
              <a:rPr lang="de-CH" dirty="0"/>
              <a:t>Spannend </a:t>
            </a:r>
            <a:r>
              <a:rPr lang="de-CH" dirty="0" err="1"/>
              <a:t>wirds</a:t>
            </a:r>
            <a:r>
              <a:rPr lang="de-CH" dirty="0"/>
              <a:t> erst…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112568"/>
          </a:xfrm>
        </p:spPr>
        <p:txBody>
          <a:bodyPr>
            <a:normAutofit/>
          </a:bodyPr>
          <a:lstStyle/>
          <a:p>
            <a:endParaRPr lang="de-CH" sz="1000" dirty="0"/>
          </a:p>
          <a:p>
            <a:pPr marL="354013" indent="0">
              <a:buNone/>
            </a:pPr>
            <a:r>
              <a:rPr lang="de-DE" sz="3900" dirty="0"/>
              <a:t>Einen wesentlichen Meilenstein stellt eine Lesegeschwindigkeit von grösser oder gleich 150 Wörter pro Minute dar. Erst ab dieser Geschwindigkeit kann man zum Beispiel die Spannung in Texten wahrnehmen.</a:t>
            </a:r>
          </a:p>
          <a:p>
            <a:pPr marL="987425" indent="0">
              <a:buNone/>
            </a:pPr>
            <a:r>
              <a:rPr lang="en-US" sz="4000" dirty="0"/>
              <a:t>– </a:t>
            </a:r>
            <a:r>
              <a:rPr lang="en-US" sz="4000" dirty="0" err="1"/>
              <a:t>Landesinstitut</a:t>
            </a:r>
            <a:r>
              <a:rPr lang="en-US" sz="4000" dirty="0"/>
              <a:t> </a:t>
            </a:r>
            <a:r>
              <a:rPr lang="en-US" sz="4000" dirty="0" err="1"/>
              <a:t>für</a:t>
            </a:r>
            <a:r>
              <a:rPr lang="en-US" sz="4000" dirty="0"/>
              <a:t> </a:t>
            </a:r>
            <a:r>
              <a:rPr lang="en-US" sz="4000" dirty="0" err="1"/>
              <a:t>Schule</a:t>
            </a:r>
            <a:r>
              <a:rPr lang="en-US" sz="4000"/>
              <a:t>, </a:t>
            </a:r>
            <a:r>
              <a:rPr lang="en-US" sz="4000" dirty="0"/>
              <a:t>Bremen</a:t>
            </a:r>
            <a:endParaRPr lang="de-CH" sz="3900" dirty="0"/>
          </a:p>
        </p:txBody>
      </p:sp>
    </p:spTree>
    <p:extLst>
      <p:ext uri="{BB962C8B-B14F-4D97-AF65-F5344CB8AC3E}">
        <p14:creationId xmlns:p14="http://schemas.microsoft.com/office/powerpoint/2010/main" val="2150660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de-CH" sz="700" dirty="0"/>
            </a:br>
            <a:r>
              <a:rPr lang="de-CH" dirty="0"/>
              <a:t>Braille-Fakten-Brei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tabLst>
                <a:tab pos="6096000" algn="l"/>
              </a:tabLst>
            </a:pPr>
            <a:endParaRPr lang="de-CH" sz="600" dirty="0"/>
          </a:p>
          <a:p>
            <a:pPr>
              <a:tabLst>
                <a:tab pos="6096000" algn="l"/>
              </a:tabLst>
            </a:pPr>
            <a:endParaRPr lang="de-CH" sz="800" dirty="0"/>
          </a:p>
          <a:p>
            <a:pPr>
              <a:tabLst>
                <a:tab pos="6369050" algn="l"/>
              </a:tabLst>
            </a:pPr>
            <a:r>
              <a:rPr lang="de-CH" sz="3900" dirty="0"/>
              <a:t>Oft angenommene Grenze	100 </a:t>
            </a:r>
            <a:r>
              <a:rPr lang="en-US" sz="3900" dirty="0"/>
              <a:t>–</a:t>
            </a:r>
            <a:r>
              <a:rPr lang="de-CH" sz="3900" dirty="0"/>
              <a:t> 150</a:t>
            </a:r>
          </a:p>
          <a:p>
            <a:pPr>
              <a:tabLst>
                <a:tab pos="6369050" algn="l"/>
              </a:tabLst>
            </a:pPr>
            <a:r>
              <a:rPr lang="de-CH" sz="3900" dirty="0"/>
              <a:t>Berichtete Ausnahmen 	190</a:t>
            </a:r>
          </a:p>
          <a:p>
            <a:pPr>
              <a:tabLst>
                <a:tab pos="6369050" algn="l"/>
              </a:tabLst>
            </a:pPr>
            <a:r>
              <a:rPr lang="en-US" sz="3900"/>
              <a:t>8.-Klässer </a:t>
            </a:r>
            <a:r>
              <a:rPr lang="en-US" sz="3900" dirty="0"/>
              <a:t>(US, 1960er)	77 </a:t>
            </a:r>
            <a:r>
              <a:rPr lang="en-US" sz="4000" dirty="0"/>
              <a:t>– </a:t>
            </a:r>
            <a:r>
              <a:rPr lang="en-US" sz="3900" dirty="0"/>
              <a:t>164</a:t>
            </a:r>
          </a:p>
          <a:p>
            <a:pPr>
              <a:tabLst>
                <a:tab pos="6369050" algn="l"/>
              </a:tabLst>
            </a:pPr>
            <a:r>
              <a:rPr lang="en-US" sz="3900" dirty="0"/>
              <a:t>9. </a:t>
            </a:r>
            <a:r>
              <a:rPr lang="en-US" sz="4000" dirty="0"/>
              <a:t>–</a:t>
            </a:r>
            <a:r>
              <a:rPr lang="en-US" sz="3900" dirty="0"/>
              <a:t> 12.-Klässler (US, 1960er)	</a:t>
            </a:r>
            <a:r>
              <a:rPr lang="en-US" sz="3600" dirty="0"/>
              <a:t>55 – </a:t>
            </a:r>
            <a:r>
              <a:rPr lang="en-US" sz="3900" dirty="0"/>
              <a:t>118</a:t>
            </a:r>
            <a:endParaRPr lang="de-CH" sz="3900" dirty="0"/>
          </a:p>
          <a:p>
            <a:pPr>
              <a:tabLst>
                <a:tab pos="6369050" algn="l"/>
              </a:tabLst>
            </a:pPr>
            <a:r>
              <a:rPr lang="de-CH" sz="3900" dirty="0"/>
              <a:t>SBH-Assessment </a:t>
            </a:r>
            <a:r>
              <a:rPr lang="de-CH" sz="3900" dirty="0" err="1"/>
              <a:t>Physio</a:t>
            </a:r>
            <a:r>
              <a:rPr lang="de-CH" sz="3900" dirty="0"/>
              <a:t> 	46 </a:t>
            </a:r>
            <a:r>
              <a:rPr lang="en-US" sz="3900" dirty="0"/>
              <a:t>– 64</a:t>
            </a:r>
          </a:p>
          <a:p>
            <a:pPr>
              <a:tabLst>
                <a:tab pos="6369050" algn="l"/>
              </a:tabLst>
            </a:pPr>
            <a:r>
              <a:rPr lang="de-CH" sz="3900" dirty="0"/>
              <a:t>Min. für Vorkurs Nürnberg	20</a:t>
            </a:r>
          </a:p>
          <a:p>
            <a:pPr>
              <a:tabLst>
                <a:tab pos="6369050" algn="l"/>
              </a:tabLst>
            </a:pPr>
            <a:r>
              <a:rPr lang="de-CH" sz="3900" dirty="0"/>
              <a:t>«Super»-Schülerin nach 2 </a:t>
            </a:r>
            <a:r>
              <a:rPr lang="de-CH" sz="3900" dirty="0" err="1"/>
              <a:t>Qt</a:t>
            </a:r>
            <a:r>
              <a:rPr lang="de-CH" sz="3900" dirty="0"/>
              <a:t>	10 </a:t>
            </a:r>
            <a:r>
              <a:rPr lang="en-US" sz="3600" dirty="0"/>
              <a:t>–</a:t>
            </a:r>
            <a:r>
              <a:rPr lang="de-CH" sz="3900" dirty="0"/>
              <a:t> 15</a:t>
            </a:r>
            <a:endParaRPr lang="en-US" sz="3900" dirty="0"/>
          </a:p>
        </p:txBody>
      </p:sp>
    </p:spTree>
    <p:extLst>
      <p:ext uri="{BB962C8B-B14F-4D97-AF65-F5344CB8AC3E}">
        <p14:creationId xmlns:p14="http://schemas.microsoft.com/office/powerpoint/2010/main" val="4085219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de-CH" sz="700" dirty="0"/>
            </a:br>
            <a:r>
              <a:rPr lang="de-CH" dirty="0"/>
              <a:t>Und ihr?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br>
              <a:rPr lang="de-CH" sz="800" dirty="0"/>
            </a:br>
            <a:r>
              <a:rPr lang="de-CH" sz="3900" b="1" dirty="0"/>
              <a:t>Test 1</a:t>
            </a:r>
          </a:p>
          <a:p>
            <a:pPr marL="0" indent="0" algn="ctr">
              <a:buNone/>
            </a:pPr>
            <a:r>
              <a:rPr lang="de-CH" sz="3900" dirty="0"/>
              <a:t>Textverständnis «Seltsames Fieber»</a:t>
            </a:r>
          </a:p>
          <a:p>
            <a:pPr marL="0" indent="0" algn="ctr">
              <a:buNone/>
            </a:pPr>
            <a:r>
              <a:rPr lang="de-CH" sz="3900" dirty="0"/>
              <a:t>Leises Lesen, 9 Fragen</a:t>
            </a:r>
          </a:p>
          <a:p>
            <a:pPr marL="0" indent="0" algn="ctr">
              <a:buNone/>
            </a:pPr>
            <a:endParaRPr lang="de-CH" sz="1000" dirty="0"/>
          </a:p>
          <a:p>
            <a:pPr marL="0" indent="0" algn="ctr">
              <a:buNone/>
            </a:pPr>
            <a:r>
              <a:rPr lang="de-CH" sz="3900" b="1" dirty="0"/>
              <a:t>Test 2</a:t>
            </a:r>
          </a:p>
          <a:p>
            <a:pPr marL="0" indent="0" algn="ctr">
              <a:buNone/>
            </a:pPr>
            <a:r>
              <a:rPr lang="de-CH" sz="3900" dirty="0" err="1"/>
              <a:t>IReST</a:t>
            </a:r>
            <a:r>
              <a:rPr lang="de-CH" sz="3900" dirty="0"/>
              <a:t> – International Reading Speed Texts</a:t>
            </a:r>
          </a:p>
          <a:p>
            <a:pPr marL="0" indent="0" algn="ctr">
              <a:buNone/>
            </a:pPr>
            <a:r>
              <a:rPr lang="de-CH" sz="3900" dirty="0"/>
              <a:t>Stilles Lesen, Zeitungsdruck</a:t>
            </a:r>
          </a:p>
          <a:p>
            <a:pPr marL="0" indent="0">
              <a:buNone/>
            </a:pPr>
            <a:endParaRPr lang="de-CH" sz="3900" dirty="0"/>
          </a:p>
          <a:p>
            <a:pPr marL="0" indent="0">
              <a:buNone/>
            </a:pPr>
            <a:endParaRPr lang="de-CH" sz="3900" dirty="0"/>
          </a:p>
        </p:txBody>
      </p:sp>
    </p:spTree>
    <p:extLst>
      <p:ext uri="{BB962C8B-B14F-4D97-AF65-F5344CB8AC3E}">
        <p14:creationId xmlns:p14="http://schemas.microsoft.com/office/powerpoint/2010/main" val="4178243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/>
        </p:nvSpPr>
        <p:spPr>
          <a:xfrm>
            <a:off x="-22521" y="27384"/>
            <a:ext cx="9252520" cy="6858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de-CH" sz="3800" dirty="0"/>
          </a:p>
          <a:p>
            <a:r>
              <a:rPr lang="de-CH" sz="4200" dirty="0"/>
              <a:t>Rechnen mit der</a:t>
            </a:r>
          </a:p>
          <a:p>
            <a:r>
              <a:rPr lang="de-CH" sz="7000" dirty="0" err="1"/>
              <a:t>NachtEule</a:t>
            </a:r>
            <a:br>
              <a:rPr lang="de-CH" sz="7000" dirty="0"/>
            </a:br>
            <a:endParaRPr lang="de-CH" sz="4000" dirty="0"/>
          </a:p>
        </p:txBody>
      </p:sp>
      <p:sp>
        <p:nvSpPr>
          <p:cNvPr id="7" name="Ellipse 6"/>
          <p:cNvSpPr/>
          <p:nvPr/>
        </p:nvSpPr>
        <p:spPr>
          <a:xfrm>
            <a:off x="1085382" y="1599044"/>
            <a:ext cx="6912768" cy="3744416"/>
          </a:xfrm>
          <a:prstGeom prst="ellipse">
            <a:avLst/>
          </a:prstGeom>
          <a:noFill/>
          <a:ln w="603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34" y="-675456"/>
            <a:ext cx="9216000" cy="806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3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Ellipse 2"/>
          <p:cNvSpPr/>
          <p:nvPr/>
        </p:nvSpPr>
        <p:spPr>
          <a:xfrm>
            <a:off x="395536" y="332656"/>
            <a:ext cx="5544616" cy="23042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503548" y="1138535"/>
            <a:ext cx="532859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900" dirty="0"/>
              <a:t>800 Seiten = 40 Stunden</a:t>
            </a:r>
          </a:p>
        </p:txBody>
      </p:sp>
      <p:sp>
        <p:nvSpPr>
          <p:cNvPr id="6" name="Ellipse 5"/>
          <p:cNvSpPr/>
          <p:nvPr/>
        </p:nvSpPr>
        <p:spPr>
          <a:xfrm>
            <a:off x="3419872" y="1879283"/>
            <a:ext cx="5544616" cy="23042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Textfeld 6"/>
          <p:cNvSpPr txBox="1"/>
          <p:nvPr/>
        </p:nvSpPr>
        <p:spPr>
          <a:xfrm>
            <a:off x="3671900" y="2685163"/>
            <a:ext cx="50405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3900" dirty="0"/>
              <a:t>80 Seiten = 240 Min</a:t>
            </a:r>
          </a:p>
        </p:txBody>
      </p:sp>
      <p:sp>
        <p:nvSpPr>
          <p:cNvPr id="8" name="Ellipse 7"/>
          <p:cNvSpPr/>
          <p:nvPr/>
        </p:nvSpPr>
        <p:spPr>
          <a:xfrm>
            <a:off x="411659" y="3407548"/>
            <a:ext cx="5544616" cy="230425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Textfeld 9"/>
          <p:cNvSpPr txBox="1"/>
          <p:nvPr/>
        </p:nvSpPr>
        <p:spPr>
          <a:xfrm>
            <a:off x="663687" y="4213427"/>
            <a:ext cx="5040560" cy="6924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z="3900" dirty="0"/>
              <a:t>2400 Wörter = 24 Min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47564" y="1138535"/>
            <a:ext cx="5040560" cy="6924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z="3900" dirty="0"/>
              <a:t>80 Seiten = 4 Stunden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923928" y="2685162"/>
            <a:ext cx="4536504" cy="6924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CH" sz="3900" dirty="0"/>
              <a:t>8 Seiten = 24 Min</a:t>
            </a:r>
          </a:p>
        </p:txBody>
      </p:sp>
      <p:sp>
        <p:nvSpPr>
          <p:cNvPr id="14" name="Ellipse 13"/>
          <p:cNvSpPr/>
          <p:nvPr/>
        </p:nvSpPr>
        <p:spPr>
          <a:xfrm>
            <a:off x="179512" y="3377659"/>
            <a:ext cx="6744245" cy="283279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5" name="Textfeld 14"/>
          <p:cNvSpPr txBox="1"/>
          <p:nvPr/>
        </p:nvSpPr>
        <p:spPr>
          <a:xfrm>
            <a:off x="1067358" y="3222875"/>
            <a:ext cx="496855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0000" dirty="0"/>
              <a:t>100</a:t>
            </a:r>
          </a:p>
          <a:p>
            <a:pPr algn="ctr"/>
            <a:r>
              <a:rPr lang="de-CH" sz="7000" dirty="0"/>
              <a:t>Wörter / Min</a:t>
            </a:r>
          </a:p>
        </p:txBody>
      </p:sp>
    </p:spTree>
    <p:extLst>
      <p:ext uri="{BB962C8B-B14F-4D97-AF65-F5344CB8AC3E}">
        <p14:creationId xmlns:p14="http://schemas.microsoft.com/office/powerpoint/2010/main" val="414478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7" grpId="0"/>
      <p:bldP spid="8" grpId="0" animBg="1"/>
      <p:bldP spid="10" grpId="0" animBg="1"/>
      <p:bldP spid="11" grpId="0" animBg="1"/>
      <p:bldP spid="12" grpId="0" animBg="1"/>
      <p:bldP spid="14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Ellipse 2"/>
          <p:cNvSpPr/>
          <p:nvPr/>
        </p:nvSpPr>
        <p:spPr>
          <a:xfrm>
            <a:off x="1187624" y="1115556"/>
            <a:ext cx="6894891" cy="460851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2884405" y="1916832"/>
            <a:ext cx="35013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0000" dirty="0"/>
              <a:t>Danke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862761" y="3717032"/>
            <a:ext cx="554461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500" dirty="0"/>
              <a:t>1 Wort = 0,6 Sekunden</a:t>
            </a:r>
          </a:p>
        </p:txBody>
      </p:sp>
    </p:spTree>
    <p:extLst>
      <p:ext uri="{BB962C8B-B14F-4D97-AF65-F5344CB8AC3E}">
        <p14:creationId xmlns:p14="http://schemas.microsoft.com/office/powerpoint/2010/main" val="407912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368152"/>
          </a:xfrm>
        </p:spPr>
        <p:txBody>
          <a:bodyPr>
            <a:normAutofit/>
          </a:bodyPr>
          <a:lstStyle/>
          <a:p>
            <a:br>
              <a:rPr lang="de-CH" sz="600" dirty="0"/>
            </a:br>
            <a:r>
              <a:rPr lang="de-CH" dirty="0"/>
              <a:t>Was ist normal für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br>
              <a:rPr lang="de-CH" sz="800" dirty="0"/>
            </a:br>
            <a:br>
              <a:rPr lang="de-CH" sz="800" dirty="0"/>
            </a:br>
            <a:br>
              <a:rPr lang="de-CH" sz="800" dirty="0"/>
            </a:br>
            <a:br>
              <a:rPr lang="de-CH" sz="800" dirty="0"/>
            </a:br>
            <a:br>
              <a:rPr lang="de-CH" sz="800" dirty="0"/>
            </a:br>
            <a:r>
              <a:rPr lang="de-CH" sz="3900" dirty="0"/>
              <a:t>Kinder / Erwachsene?</a:t>
            </a:r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br>
              <a:rPr lang="de-CH" sz="800" dirty="0"/>
            </a:br>
            <a:r>
              <a:rPr lang="de-CH" sz="3900" dirty="0"/>
              <a:t>Schwarzschrift / Brailleschrift?</a:t>
            </a:r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br>
              <a:rPr lang="de-CH" sz="800" dirty="0"/>
            </a:br>
            <a:r>
              <a:rPr lang="de-CH" sz="3900" dirty="0"/>
              <a:t>Thrillers / Lehrbücher?</a:t>
            </a:r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br>
              <a:rPr lang="de-CH" sz="800" dirty="0"/>
            </a:br>
            <a:r>
              <a:rPr lang="de-CH" sz="3900" dirty="0"/>
              <a:t>SMS / IV-Verfügung?</a:t>
            </a:r>
          </a:p>
        </p:txBody>
      </p:sp>
    </p:spTree>
    <p:extLst>
      <p:ext uri="{BB962C8B-B14F-4D97-AF65-F5344CB8AC3E}">
        <p14:creationId xmlns:p14="http://schemas.microsoft.com/office/powerpoint/2010/main" val="284083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de-CH" sz="600" dirty="0"/>
            </a:br>
            <a:r>
              <a:rPr lang="de-CH" dirty="0"/>
              <a:t>Messen wir beim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de-CH" sz="3900" dirty="0"/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br>
              <a:rPr lang="de-CH" sz="800" dirty="0"/>
            </a:br>
            <a:r>
              <a:rPr lang="de-CH" sz="3900" dirty="0"/>
              <a:t>lauten Lesen?</a:t>
            </a:r>
          </a:p>
          <a:p>
            <a:pPr marL="0" indent="0" algn="ctr">
              <a:buNone/>
            </a:pPr>
            <a:endParaRPr lang="de-CH" sz="3900" dirty="0"/>
          </a:p>
          <a:p>
            <a:pPr marL="0" indent="0" algn="ctr">
              <a:buNone/>
            </a:pPr>
            <a:r>
              <a:rPr lang="de-CH" sz="3900" dirty="0"/>
              <a:t>stillen Lesen?</a:t>
            </a:r>
          </a:p>
          <a:p>
            <a:pPr marL="0" indent="0" algn="ctr">
              <a:buNone/>
            </a:pPr>
            <a:endParaRPr lang="de-CH" sz="3900" dirty="0"/>
          </a:p>
        </p:txBody>
      </p:sp>
    </p:spTree>
    <p:extLst>
      <p:ext uri="{BB962C8B-B14F-4D97-AF65-F5344CB8AC3E}">
        <p14:creationId xmlns:p14="http://schemas.microsoft.com/office/powerpoint/2010/main" val="1063678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de-CH" sz="800" dirty="0"/>
            </a:br>
            <a:r>
              <a:rPr lang="de-CH" dirty="0"/>
              <a:t>Messen wir in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de-CH" sz="3000" dirty="0"/>
          </a:p>
          <a:p>
            <a:pPr marL="0" indent="0" algn="ctr">
              <a:buNone/>
            </a:pPr>
            <a:r>
              <a:rPr lang="de-CH" sz="3900" dirty="0"/>
              <a:t>Seiten pro Stunde?</a:t>
            </a:r>
          </a:p>
          <a:p>
            <a:pPr marL="0" indent="0" algn="ctr">
              <a:buNone/>
            </a:pPr>
            <a:br>
              <a:rPr lang="de-CH" sz="800" dirty="0"/>
            </a:br>
            <a:br>
              <a:rPr lang="de-CH" sz="800" dirty="0"/>
            </a:br>
            <a:r>
              <a:rPr lang="de-CH" sz="3900" dirty="0"/>
              <a:t>Silben pro Minute?</a:t>
            </a:r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br>
              <a:rPr lang="de-CH" sz="800" dirty="0"/>
            </a:br>
            <a:r>
              <a:rPr lang="de-CH" sz="3900" dirty="0"/>
              <a:t>Wörter pro Minute?</a:t>
            </a:r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br>
              <a:rPr lang="de-CH" sz="800" dirty="0"/>
            </a:br>
            <a:r>
              <a:rPr lang="de-CH" sz="3900" dirty="0"/>
              <a:t>Worte pro Minute?</a:t>
            </a:r>
          </a:p>
          <a:p>
            <a:pPr marL="0" indent="0" algn="ctr">
              <a:buNone/>
            </a:pPr>
            <a:endParaRPr lang="de-CH" sz="3900" dirty="0"/>
          </a:p>
        </p:txBody>
      </p:sp>
    </p:spTree>
    <p:extLst>
      <p:ext uri="{BB962C8B-B14F-4D97-AF65-F5344CB8AC3E}">
        <p14:creationId xmlns:p14="http://schemas.microsoft.com/office/powerpoint/2010/main" val="216644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de-CH" sz="800" dirty="0"/>
            </a:br>
            <a:r>
              <a:rPr lang="de-CH" dirty="0"/>
              <a:t>Amerikanische Verhältnisse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720000"/>
            <a:endParaRPr lang="de-CH" sz="800" dirty="0"/>
          </a:p>
          <a:p>
            <a:pPr marL="377100" indent="0" algn="ctr">
              <a:buNone/>
            </a:pPr>
            <a:endParaRPr lang="de-CH" sz="800" dirty="0"/>
          </a:p>
          <a:p>
            <a:pPr marL="377100" indent="0" algn="ctr">
              <a:buNone/>
            </a:pPr>
            <a:endParaRPr lang="de-CH" sz="800" dirty="0"/>
          </a:p>
          <a:p>
            <a:pPr marL="377100" indent="0" algn="ctr">
              <a:buNone/>
            </a:pPr>
            <a:r>
              <a:rPr lang="de-CH" sz="3900" dirty="0"/>
              <a:t>Wie schnell lesen amerikanische</a:t>
            </a:r>
          </a:p>
          <a:p>
            <a:pPr marL="720000"/>
            <a:endParaRPr lang="de-CH" sz="800" dirty="0"/>
          </a:p>
          <a:p>
            <a:pPr marL="2605088"/>
            <a:r>
              <a:rPr lang="de-CH" sz="3900" dirty="0"/>
              <a:t>Fünftklässler laut?</a:t>
            </a:r>
          </a:p>
          <a:p>
            <a:pPr marL="2605088"/>
            <a:endParaRPr lang="de-CH" sz="800" dirty="0"/>
          </a:p>
          <a:p>
            <a:pPr marL="2605088"/>
            <a:r>
              <a:rPr lang="de-CH" sz="3900" dirty="0"/>
              <a:t>Fünftklässler still?</a:t>
            </a:r>
          </a:p>
          <a:p>
            <a:pPr marL="2605088"/>
            <a:endParaRPr lang="de-CH" sz="800" dirty="0"/>
          </a:p>
          <a:p>
            <a:pPr marL="2605088"/>
            <a:r>
              <a:rPr lang="de-CH" sz="3900" dirty="0"/>
              <a:t>Studierende still?</a:t>
            </a:r>
          </a:p>
          <a:p>
            <a:pPr marL="720000"/>
            <a:endParaRPr lang="de-CH" sz="3900" dirty="0"/>
          </a:p>
        </p:txBody>
      </p:sp>
    </p:spTree>
    <p:extLst>
      <p:ext uri="{BB962C8B-B14F-4D97-AF65-F5344CB8AC3E}">
        <p14:creationId xmlns:p14="http://schemas.microsoft.com/office/powerpoint/2010/main" val="1106618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de-CH" sz="800" dirty="0"/>
            </a:br>
            <a:r>
              <a:rPr lang="de-CH" dirty="0"/>
              <a:t>Schnell und pünktlich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e-CH" sz="800" dirty="0"/>
          </a:p>
          <a:p>
            <a:pPr marL="1074738" algn="ctr">
              <a:buNone/>
            </a:pPr>
            <a:endParaRPr lang="de-CH" sz="800" dirty="0"/>
          </a:p>
          <a:p>
            <a:pPr marL="1074738" algn="ctr">
              <a:buNone/>
            </a:pPr>
            <a:endParaRPr lang="de-CH" sz="800" dirty="0"/>
          </a:p>
          <a:p>
            <a:pPr marL="1074738" algn="ctr">
              <a:buNone/>
            </a:pPr>
            <a:endParaRPr lang="de-CH" sz="800" dirty="0"/>
          </a:p>
          <a:p>
            <a:pPr marL="0" indent="0" algn="ctr">
              <a:buNone/>
            </a:pPr>
            <a:r>
              <a:rPr lang="de-CH" sz="3900" dirty="0"/>
              <a:t>Welche Geschwindigkeit erreichen</a:t>
            </a:r>
          </a:p>
          <a:p>
            <a:pPr marL="0" indent="0" algn="ctr">
              <a:buNone/>
            </a:pPr>
            <a:r>
              <a:rPr lang="de-CH" sz="3900" dirty="0"/>
              <a:t>gute </a:t>
            </a:r>
            <a:r>
              <a:rPr lang="de-CH" sz="3900" dirty="0" err="1"/>
              <a:t>Braillelesende</a:t>
            </a:r>
            <a:r>
              <a:rPr lang="de-CH" sz="3900" dirty="0"/>
              <a:t>?</a:t>
            </a:r>
          </a:p>
          <a:p>
            <a:pPr marL="0" indent="0" algn="ctr">
              <a:buNone/>
            </a:pPr>
            <a:endParaRPr lang="de-CH" sz="100" dirty="0"/>
          </a:p>
          <a:p>
            <a:pPr marL="0" indent="0" algn="ctr">
              <a:buNone/>
            </a:pPr>
            <a:endParaRPr lang="de-CH" sz="100" dirty="0"/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r>
              <a:rPr lang="de-CH" sz="3900" dirty="0"/>
              <a:t>Und</a:t>
            </a:r>
          </a:p>
          <a:p>
            <a:pPr marL="0" indent="0" algn="ctr">
              <a:buNone/>
            </a:pPr>
            <a:r>
              <a:rPr lang="de-CH" sz="3900" dirty="0"/>
              <a:t>Anfänger nach zwei Quartalen?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72657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de-CH" sz="700" dirty="0"/>
            </a:br>
            <a:r>
              <a:rPr lang="de-CH" dirty="0"/>
              <a:t>Wer </a:t>
            </a:r>
            <a:r>
              <a:rPr lang="de-CH" dirty="0" err="1"/>
              <a:t>meints</a:t>
            </a:r>
            <a:r>
              <a:rPr lang="de-CH" dirty="0"/>
              <a:t> gut mit Mainz?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5112568"/>
          </a:xfrm>
        </p:spPr>
        <p:txBody>
          <a:bodyPr/>
          <a:lstStyle/>
          <a:p>
            <a:pPr marL="720000"/>
            <a:endParaRPr lang="de-CH" sz="600" dirty="0"/>
          </a:p>
          <a:p>
            <a:pPr marL="720000"/>
            <a:endParaRPr lang="de-CH" sz="600" dirty="0"/>
          </a:p>
          <a:p>
            <a:pPr marL="720000"/>
            <a:r>
              <a:rPr lang="de-CH" dirty="0"/>
              <a:t>Deutsche Ausbildung zum Medizinischen Bademeister in 1990er Jahren</a:t>
            </a:r>
          </a:p>
          <a:p>
            <a:pPr marL="720000"/>
            <a:endParaRPr lang="de-CH" sz="800" dirty="0"/>
          </a:p>
          <a:p>
            <a:pPr marL="720000"/>
            <a:r>
              <a:rPr lang="de-CH" dirty="0"/>
              <a:t>Vorkurs in Nürnberg, Ausbildung in Mainz</a:t>
            </a:r>
          </a:p>
          <a:p>
            <a:pPr marL="720000"/>
            <a:endParaRPr lang="de-CH" sz="800" dirty="0"/>
          </a:p>
          <a:p>
            <a:pPr marL="720000"/>
            <a:r>
              <a:rPr lang="de-CH" dirty="0"/>
              <a:t>visuelle und nicht-visuelle Klassen</a:t>
            </a:r>
          </a:p>
          <a:p>
            <a:pPr marL="720000"/>
            <a:endParaRPr lang="de-CH" sz="800" dirty="0"/>
          </a:p>
          <a:p>
            <a:pPr marL="720000"/>
            <a:r>
              <a:rPr lang="de-CH" dirty="0"/>
              <a:t>Vorgabe für nicht-visuelle Klassen:</a:t>
            </a:r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endParaRPr lang="de-CH" sz="800" dirty="0"/>
          </a:p>
          <a:p>
            <a:pPr marL="0" indent="0" algn="ctr">
              <a:buNone/>
            </a:pPr>
            <a:r>
              <a:rPr lang="de-CH" b="1" dirty="0"/>
              <a:t>Wie viele </a:t>
            </a:r>
            <a:r>
              <a:rPr lang="de-CH" b="1"/>
              <a:t>WpM </a:t>
            </a:r>
            <a:r>
              <a:rPr lang="de-CH" b="1" dirty="0"/>
              <a:t>in Brailleschrift?</a:t>
            </a:r>
          </a:p>
        </p:txBody>
      </p:sp>
    </p:spTree>
    <p:extLst>
      <p:ext uri="{BB962C8B-B14F-4D97-AF65-F5344CB8AC3E}">
        <p14:creationId xmlns:p14="http://schemas.microsoft.com/office/powerpoint/2010/main" val="1927572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de-CH" sz="700" dirty="0"/>
            </a:br>
            <a:r>
              <a:rPr lang="de-CH" dirty="0"/>
              <a:t>Steffi, die Liebe!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20000"/>
            <a:endParaRPr lang="de-CH" sz="800" dirty="0"/>
          </a:p>
          <a:p>
            <a:pPr marL="720000"/>
            <a:endParaRPr lang="de-CH" sz="700" dirty="0"/>
          </a:p>
          <a:p>
            <a:pPr marL="720000"/>
            <a:endParaRPr lang="de-CH" sz="700" dirty="0"/>
          </a:p>
          <a:p>
            <a:pPr marL="720000"/>
            <a:endParaRPr lang="de-CH" sz="800" dirty="0"/>
          </a:p>
          <a:p>
            <a:pPr marL="720000"/>
            <a:r>
              <a:rPr lang="de-CH" dirty="0"/>
              <a:t>Wie schnell redet unsere Steffi in ZoomText standardmässig?</a:t>
            </a:r>
          </a:p>
          <a:p>
            <a:pPr marL="720000"/>
            <a:endParaRPr lang="de-CH" sz="700" dirty="0"/>
          </a:p>
          <a:p>
            <a:pPr marL="720000"/>
            <a:endParaRPr lang="de-CH" sz="800" dirty="0"/>
          </a:p>
          <a:p>
            <a:pPr marL="720000"/>
            <a:r>
              <a:rPr lang="de-CH" dirty="0"/>
              <a:t>Wie schnell redet Eloquenz in Jaws standardmässig?</a:t>
            </a:r>
          </a:p>
          <a:p>
            <a:pPr marL="720000"/>
            <a:endParaRPr lang="de-CH" sz="800" dirty="0"/>
          </a:p>
          <a:p>
            <a:pPr marL="720000"/>
            <a:endParaRPr lang="de-CH" sz="800" dirty="0"/>
          </a:p>
          <a:p>
            <a:pPr marL="720000"/>
            <a:r>
              <a:rPr lang="de-CH" dirty="0"/>
              <a:t>Wie schnell redet Eloquenz mit Lehrperson X?</a:t>
            </a:r>
          </a:p>
          <a:p>
            <a:pPr marL="720000"/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39706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de-CH" sz="800" dirty="0"/>
            </a:br>
            <a:r>
              <a:rPr lang="de-CH" dirty="0"/>
              <a:t>Jetzt </a:t>
            </a:r>
            <a:r>
              <a:rPr lang="de-CH" dirty="0" err="1"/>
              <a:t>wirds</a:t>
            </a:r>
            <a:r>
              <a:rPr lang="de-CH" dirty="0"/>
              <a:t> spannend!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br>
              <a:rPr lang="de-CH" sz="800" dirty="0"/>
            </a:br>
            <a:br>
              <a:rPr lang="de-CH" sz="800" dirty="0"/>
            </a:br>
            <a:endParaRPr lang="de-CH" dirty="0"/>
          </a:p>
          <a:p>
            <a:pPr marL="0" indent="0" algn="ctr">
              <a:buNone/>
            </a:pPr>
            <a:r>
              <a:rPr lang="de-CH" dirty="0"/>
              <a:t>Ab welcher Geschwindigkeit kann die </a:t>
            </a:r>
          </a:p>
          <a:p>
            <a:pPr marL="0" indent="0" algn="ctr">
              <a:buNone/>
            </a:pPr>
            <a:endParaRPr lang="de-CH" dirty="0"/>
          </a:p>
          <a:p>
            <a:pPr marL="0" indent="0" algn="ctr">
              <a:buNone/>
            </a:pPr>
            <a:r>
              <a:rPr lang="de-CH" dirty="0"/>
              <a:t>… Spannung …</a:t>
            </a:r>
          </a:p>
          <a:p>
            <a:pPr marL="0" indent="0" algn="ctr">
              <a:buNone/>
            </a:pPr>
            <a:endParaRPr lang="de-CH" dirty="0"/>
          </a:p>
          <a:p>
            <a:pPr marL="0" indent="0" algn="ctr">
              <a:buNone/>
            </a:pPr>
            <a:r>
              <a:rPr lang="de-CH" dirty="0"/>
              <a:t>in Texten wahrgenommen werden?</a:t>
            </a:r>
          </a:p>
        </p:txBody>
      </p:sp>
    </p:spTree>
    <p:extLst>
      <p:ext uri="{BB962C8B-B14F-4D97-AF65-F5344CB8AC3E}">
        <p14:creationId xmlns:p14="http://schemas.microsoft.com/office/powerpoint/2010/main" val="321650651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</Words>
  <Application>Microsoft Office PowerPoint</Application>
  <PresentationFormat>Bildschirmpräsentation (4:3)</PresentationFormat>
  <Paragraphs>147</Paragraphs>
  <Slides>18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1" baseType="lpstr">
      <vt:lpstr>Arial</vt:lpstr>
      <vt:lpstr>Calibri</vt:lpstr>
      <vt:lpstr>Larissa</vt:lpstr>
      <vt:lpstr>Lese- geschwindigkeit </vt:lpstr>
      <vt:lpstr> Was ist normal für</vt:lpstr>
      <vt:lpstr> Messen wir beim</vt:lpstr>
      <vt:lpstr> Messen wir in</vt:lpstr>
      <vt:lpstr> Amerikanische Verhältnisse</vt:lpstr>
      <vt:lpstr> Schnell und pünktlich</vt:lpstr>
      <vt:lpstr> Wer meints gut mit Mainz?</vt:lpstr>
      <vt:lpstr> Steffi, die Liebe!</vt:lpstr>
      <vt:lpstr> Jetzt wirds spannend!</vt:lpstr>
      <vt:lpstr>PowerPoint-Präsentation</vt:lpstr>
      <vt:lpstr> Amerikanische Verhältnisse</vt:lpstr>
      <vt:lpstr> Vollgequatscht!</vt:lpstr>
      <vt:lpstr> Spannend wirds erst…</vt:lpstr>
      <vt:lpstr> Braille-Fakten-Brei</vt:lpstr>
      <vt:lpstr> Und ihr?</vt:lpstr>
      <vt:lpstr>PowerPoint-Präsentation</vt:lpstr>
      <vt:lpstr>PowerPoint-Präsentation</vt:lpstr>
      <vt:lpstr>PowerPoint-Präsentation</vt:lpstr>
    </vt:vector>
  </TitlesOfParts>
  <Company>Sehbehindertenhilfe Basel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Vivian Aldridge</dc:creator>
  <cp:lastModifiedBy>Aldridge Vivian</cp:lastModifiedBy>
  <cp:revision>40</cp:revision>
  <cp:lastPrinted>2014-01-30T16:19:51Z</cp:lastPrinted>
  <dcterms:created xsi:type="dcterms:W3CDTF">2014-01-30T15:45:56Z</dcterms:created>
  <dcterms:modified xsi:type="dcterms:W3CDTF">2023-03-22T06:27:03Z</dcterms:modified>
</cp:coreProperties>
</file>